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7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88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1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5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47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0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15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2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3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22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85A2-2525-4D02-AAE6-402D0ED73BFF}" type="datetimeFigureOut">
              <a:rPr lang="hu-HU" smtClean="0"/>
              <a:t>2026. 05. 14.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1318-C036-4AA2-8A34-567BA543D5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3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XZgyvI8rQ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letsoja.blog.hu/2018/07/06/vidam_temeto_ahova_nevetni_is_jarnak_nemcsak_temetni" TargetMode="External"/><Relationship Id="rId4" Type="http://schemas.openxmlformats.org/officeDocument/2006/relationships/hyperlink" Target="https://trekhunt.com/hu/article/barcanfalv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Erdély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hu-HU" dirty="0" err="1" smtClean="0"/>
              <a:t>Hugyák</a:t>
            </a:r>
            <a:r>
              <a:rPr lang="hu-HU" dirty="0" smtClean="0"/>
              <a:t> </a:t>
            </a:r>
            <a:r>
              <a:rPr lang="hu-HU" dirty="0" err="1" smtClean="0"/>
              <a:t>Csongor,Nagy</a:t>
            </a:r>
            <a:r>
              <a:rPr lang="hu-HU" dirty="0" smtClean="0"/>
              <a:t> </a:t>
            </a:r>
            <a:r>
              <a:rPr lang="hu-HU" dirty="0" err="1" smtClean="0"/>
              <a:t>László,Frigy</a:t>
            </a:r>
            <a:r>
              <a:rPr lang="hu-HU" dirty="0" smtClean="0"/>
              <a:t> </a:t>
            </a:r>
            <a:r>
              <a:rPr lang="hu-HU" dirty="0" err="1" smtClean="0"/>
              <a:t>Nóra,Tóth</a:t>
            </a:r>
            <a:r>
              <a:rPr lang="hu-HU" dirty="0" smtClean="0"/>
              <a:t> Flórián</a:t>
            </a:r>
          </a:p>
          <a:p>
            <a:r>
              <a:rPr lang="hu-HU" sz="8000" dirty="0" smtClean="0">
                <a:sym typeface="Wingdings" panose="05000000000000000000" pitchFamily="2" charset="2"/>
              </a:rPr>
              <a:t></a:t>
            </a:r>
            <a:endParaRPr lang="hu-HU" sz="8000" dirty="0" smtClean="0"/>
          </a:p>
        </p:txBody>
      </p:sp>
    </p:spTree>
    <p:extLst>
      <p:ext uri="{BB962C8B-B14F-4D97-AF65-F5344CB8AC3E}">
        <p14:creationId xmlns:p14="http://schemas.microsoft.com/office/powerpoint/2010/main" val="51734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66492" cy="3349869"/>
          </a:xfrm>
          <a:prstGeom prst="rect">
            <a:avLst/>
          </a:prstGeom>
        </p:spPr>
      </p:pic>
      <p:pic>
        <p:nvPicPr>
          <p:cNvPr id="1026" name="Picture 2" descr="Lehet, hogy egy kép erről: mászás, sípálya és he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85" y="3420208"/>
            <a:ext cx="3944816" cy="3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532685" y="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B0F0"/>
                </a:solidFill>
              </a:rPr>
              <a:t>Radnai Havasok</a:t>
            </a:r>
            <a:endParaRPr lang="hu-HU" sz="4000" dirty="0">
              <a:solidFill>
                <a:srgbClr val="00B0F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29200" y="1186962"/>
            <a:ext cx="6910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Radnai-havasok</a:t>
            </a:r>
            <a:r>
              <a:rPr lang="hu-HU" sz="2400" dirty="0" smtClean="0"/>
              <a:t> a Keleti-Kárpátok legmagasabb, 50 km hosszú és 30–40 km széles, alpesi jellegű tagja Észak-Romániában, amely lenyűgöző gleccsertavakkal, 2000 méter feletti csúcsokkal és gazdag élővilággal várja a túrázókat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800" y="4528038"/>
            <a:ext cx="663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Legmagasabb pont:</a:t>
            </a:r>
            <a:r>
              <a:rPr lang="hu-HU" sz="3200" dirty="0" smtClean="0"/>
              <a:t> A </a:t>
            </a:r>
            <a:r>
              <a:rPr lang="hu-HU" sz="3200" dirty="0">
                <a:hlinkClick r:id="rId4"/>
              </a:rPr>
              <a:t>Nagy-</a:t>
            </a:r>
            <a:r>
              <a:rPr lang="hu-HU" sz="3200" dirty="0" err="1">
                <a:hlinkClick r:id="rId4"/>
              </a:rPr>
              <a:t>Pietrosz</a:t>
            </a:r>
            <a:r>
              <a:rPr lang="hu-HU" sz="3200" dirty="0" smtClean="0"/>
              <a:t> 2303 méteres csúcsa a Keleti-Kárpátok legmagasabb pontja.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6486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3108" cy="33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het, hogy egy kép erről: tűztor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31" y="3362085"/>
            <a:ext cx="4683369" cy="34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77708" y="228601"/>
            <a:ext cx="3068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 smtClean="0">
                <a:solidFill>
                  <a:srgbClr val="00B050"/>
                </a:solidFill>
              </a:rPr>
              <a:t>Barcánfalva</a:t>
            </a:r>
            <a:endParaRPr lang="hu-HU" sz="4400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870938" y="998042"/>
            <a:ext cx="628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Barcánfalva</a:t>
            </a:r>
            <a:r>
              <a:rPr lang="hu-HU" sz="2400" dirty="0"/>
              <a:t> </a:t>
            </a:r>
            <a:r>
              <a:rPr lang="hu-HU" sz="2400" dirty="0" smtClean="0"/>
              <a:t>az </a:t>
            </a:r>
            <a:r>
              <a:rPr lang="hu-HU" sz="2400" dirty="0"/>
              <a:t>Iza völgyében fekvő máramarosi falu, amely leginkább az </a:t>
            </a:r>
            <a:r>
              <a:rPr lang="hu-HU" sz="2400" dirty="0">
                <a:hlinkClick r:id="rId4"/>
              </a:rPr>
              <a:t>UNESCO Világörökség</a:t>
            </a:r>
            <a:r>
              <a:rPr lang="hu-HU" sz="2400" dirty="0" smtClean="0"/>
              <a:t> részét képező 18. századi fatemplomáról és az 1990-es években épült monumentális ortodox kolostoregyütteséről ismert.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9762" y="4044462"/>
            <a:ext cx="5354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részét képező 18. századi fatemplomáról és az 1990-es években épült monumentális ortodox kolostoregyütteséről ismert. Kiemelkedő látnivaló a </a:t>
            </a:r>
            <a:r>
              <a:rPr lang="hu-HU" sz="2400" dirty="0">
                <a:hlinkClick r:id="rId5"/>
              </a:rPr>
              <a:t>Peri Ortodox Kolostor</a:t>
            </a:r>
            <a:r>
              <a:rPr lang="hu-HU" sz="2400" dirty="0"/>
              <a:t>, melynek temploma Európa egyik legmagasabb faszerkezetes építménye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648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603023" cy="4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08631" y="325315"/>
            <a:ext cx="351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>
                <a:solidFill>
                  <a:schemeClr val="accent2">
                    <a:lumMod val="75000"/>
                  </a:schemeClr>
                </a:solidFill>
              </a:rPr>
              <a:t>Szaploncai</a:t>
            </a:r>
            <a:r>
              <a:rPr lang="hu-HU" sz="4000" dirty="0" smtClean="0">
                <a:solidFill>
                  <a:schemeClr val="accent2">
                    <a:lumMod val="75000"/>
                  </a:schemeClr>
                </a:solidFill>
              </a:rPr>
              <a:t> Vidámtemető</a:t>
            </a:r>
            <a:endParaRPr lang="hu-H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919546" y="1925515"/>
            <a:ext cx="4791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/>
              <a:t>szaploncai</a:t>
            </a:r>
            <a:r>
              <a:rPr lang="hu-HU" sz="3200" dirty="0"/>
              <a:t> </a:t>
            </a:r>
            <a:r>
              <a:rPr lang="hu-HU" sz="3200" dirty="0" smtClean="0"/>
              <a:t>Vidám </a:t>
            </a:r>
            <a:r>
              <a:rPr lang="hu-HU" sz="3200" dirty="0"/>
              <a:t>temető Románia egyik legegyedibb látnivalója, ahol a halált nem gyásszal, hanem élénk kék színű (</a:t>
            </a:r>
            <a:r>
              <a:rPr lang="hu-HU" sz="3200" dirty="0" err="1"/>
              <a:t>szaploncai</a:t>
            </a:r>
            <a:r>
              <a:rPr lang="hu-HU" sz="3200" dirty="0"/>
              <a:t> kék</a:t>
            </a:r>
            <a:r>
              <a:rPr lang="hu-HU" sz="3200" dirty="0" smtClean="0"/>
              <a:t>), naiv festésű tölgyfa fejfákkal és ironikus, őszinte versikékkel ünneplik.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556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het, hogy egy kép erről: tanulá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4" y="3687318"/>
            <a:ext cx="4227576" cy="31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41008" y="292608"/>
            <a:ext cx="565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Teleki Magyar ház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40096" y="1143000"/>
            <a:ext cx="610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nagybányai </a:t>
            </a:r>
            <a:r>
              <a:rPr lang="hu-HU" sz="2400" b="1" dirty="0"/>
              <a:t>Teleki Magyar </a:t>
            </a:r>
            <a:r>
              <a:rPr lang="hu-HU" sz="2400" b="1" dirty="0" smtClean="0"/>
              <a:t>Ház</a:t>
            </a:r>
            <a:r>
              <a:rPr lang="hu-HU" sz="2400" dirty="0" smtClean="0"/>
              <a:t> a Bányavidék egyetlen magyar civil művelődési intézménye, amely gróf </a:t>
            </a:r>
            <a:r>
              <a:rPr lang="hu-HU" sz="2400" b="1" dirty="0"/>
              <a:t>Teleki Sándor</a:t>
            </a:r>
            <a:r>
              <a:rPr lang="hu-HU" sz="2400" dirty="0" smtClean="0"/>
              <a:t> (1821–1892) szabadságharcos, emlékíró és Petőfi-barát egykori lakóházában működik.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41248" y="4169664"/>
            <a:ext cx="4745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Történelmi falak:</a:t>
            </a:r>
            <a:r>
              <a:rPr lang="hu-HU" sz="3200" dirty="0" smtClean="0"/>
              <a:t> A házat a „vad grófként” ismert Teleki Sándor építtette, aki </a:t>
            </a:r>
            <a:r>
              <a:rPr lang="hu-HU" sz="3200" dirty="0" err="1" smtClean="0"/>
              <a:t>Koltóról</a:t>
            </a:r>
            <a:r>
              <a:rPr lang="hu-HU" sz="3200" dirty="0" smtClean="0"/>
              <a:t> költözött ide élete utolsó évtizedére.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05831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963509" y="114300"/>
            <a:ext cx="3754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Teleki Kastély</a:t>
            </a:r>
            <a:endParaRPr lang="hu-HU" sz="4400" dirty="0"/>
          </a:p>
        </p:txBody>
      </p:sp>
      <p:pic>
        <p:nvPicPr>
          <p:cNvPr id="5122" name="Picture 2" descr="Lehet, hogy egy kép erről: emlékmű és szöv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9146" cy="39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44562" y="975946"/>
            <a:ext cx="6453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</a:t>
            </a:r>
            <a:r>
              <a:rPr lang="hu-HU" sz="2800" b="1" dirty="0"/>
              <a:t>Teleki kastélyok</a:t>
            </a:r>
            <a:r>
              <a:rPr lang="hu-HU" sz="2800" dirty="0" smtClean="0"/>
              <a:t> közül több is jelentős, de a leghíresebbek a </a:t>
            </a:r>
            <a:r>
              <a:rPr lang="hu-HU" sz="2800" dirty="0" err="1" smtClean="0"/>
              <a:t>koltói</a:t>
            </a:r>
            <a:r>
              <a:rPr lang="hu-HU" sz="2800" dirty="0" smtClean="0"/>
              <a:t> (Erdély) és a </a:t>
            </a:r>
            <a:r>
              <a:rPr lang="hu-HU" sz="2800" dirty="0" err="1" smtClean="0"/>
              <a:t>gyömrői</a:t>
            </a:r>
            <a:r>
              <a:rPr lang="hu-HU" sz="2800" dirty="0" smtClean="0"/>
              <a:t> épületek, melyek Petőfi nászútjának, illetve klasszicista építészetnek állítanak emléket.</a:t>
            </a:r>
            <a:endParaRPr lang="hu-HU" sz="2800" dirty="0"/>
          </a:p>
        </p:txBody>
      </p:sp>
      <p:pic>
        <p:nvPicPr>
          <p:cNvPr id="5124" name="Picture 4" descr="Lehet, hogy egy kép erről: f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37" y="3222715"/>
            <a:ext cx="4823763" cy="36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35269" y="4255477"/>
            <a:ext cx="4422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Legfontosabb érdekességeik a </a:t>
            </a:r>
            <a:r>
              <a:rPr lang="hu-HU" sz="2400" b="1" dirty="0"/>
              <a:t>történelmi kötődések, mint Petőfi Sándor és </a:t>
            </a:r>
            <a:r>
              <a:rPr lang="hu-HU" sz="2400" b="1" dirty="0" err="1"/>
              <a:t>Szendrey</a:t>
            </a:r>
            <a:r>
              <a:rPr lang="hu-HU" sz="2400" b="1" dirty="0"/>
              <a:t> Júlia nászútja</a:t>
            </a:r>
            <a:r>
              <a:rPr lang="hu-HU" sz="2400" dirty="0" smtClean="0"/>
              <a:t>, valamint a lenyűgöző </a:t>
            </a:r>
            <a:r>
              <a:rPr lang="hu-HU" sz="2400" b="1" dirty="0"/>
              <a:t>barokk és klasszicista építészeti stílusok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0798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263</Words>
  <Application>Microsoft Office PowerPoint</Application>
  <PresentationFormat>Szélesvásznú</PresentationFormat>
  <Paragraphs>17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Office-téma</vt:lpstr>
      <vt:lpstr>Erdély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</dc:title>
  <dc:creator>Hugyákné Palló Ágnes</dc:creator>
  <cp:lastModifiedBy>Windows-felhasználó</cp:lastModifiedBy>
  <cp:revision>5</cp:revision>
  <dcterms:created xsi:type="dcterms:W3CDTF">2026-05-13T16:03:28Z</dcterms:created>
  <dcterms:modified xsi:type="dcterms:W3CDTF">2026-05-14T08:59:28Z</dcterms:modified>
</cp:coreProperties>
</file>