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5274" autoAdjust="0"/>
  </p:normalViewPr>
  <p:slideViewPr>
    <p:cSldViewPr snapToGrid="0">
      <p:cViewPr varScale="1">
        <p:scale>
          <a:sx n="77" d="100"/>
          <a:sy n="77" d="100"/>
        </p:scale>
        <p:origin x="96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21EA9-081E-4C21-8CFE-EF15BD5D8448}" type="datetimeFigureOut">
              <a:rPr lang="hu-HU" smtClean="0"/>
              <a:t>2026. 05. 15.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ADEDA-88F0-4191-8D2C-D755EA4262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8652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ADEDA-88F0-4191-8D2C-D755EA426251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784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886-A038-4B15-9022-40D434BCD5E2}" type="datetimeFigureOut">
              <a:rPr lang="hu-HU" smtClean="0"/>
              <a:t>2026. 05. 15.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674B-9C31-445A-87FD-31AB428B80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6634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886-A038-4B15-9022-40D434BCD5E2}" type="datetimeFigureOut">
              <a:rPr lang="hu-HU" smtClean="0"/>
              <a:t>2026. 05. 15.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674B-9C31-445A-87FD-31AB428B80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9897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886-A038-4B15-9022-40D434BCD5E2}" type="datetimeFigureOut">
              <a:rPr lang="hu-HU" smtClean="0"/>
              <a:t>2026. 05. 15.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674B-9C31-445A-87FD-31AB428B80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633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886-A038-4B15-9022-40D434BCD5E2}" type="datetimeFigureOut">
              <a:rPr lang="hu-HU" smtClean="0"/>
              <a:t>2026. 05. 15.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674B-9C31-445A-87FD-31AB428B80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7832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886-A038-4B15-9022-40D434BCD5E2}" type="datetimeFigureOut">
              <a:rPr lang="hu-HU" smtClean="0"/>
              <a:t>2026. 05. 15.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674B-9C31-445A-87FD-31AB428B80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235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886-A038-4B15-9022-40D434BCD5E2}" type="datetimeFigureOut">
              <a:rPr lang="hu-HU" smtClean="0"/>
              <a:t>2026. 05. 15.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674B-9C31-445A-87FD-31AB428B80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211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886-A038-4B15-9022-40D434BCD5E2}" type="datetimeFigureOut">
              <a:rPr lang="hu-HU" smtClean="0"/>
              <a:t>2026. 05. 15.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674B-9C31-445A-87FD-31AB428B80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5500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886-A038-4B15-9022-40D434BCD5E2}" type="datetimeFigureOut">
              <a:rPr lang="hu-HU" smtClean="0"/>
              <a:t>2026. 05. 15.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674B-9C31-445A-87FD-31AB428B80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632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886-A038-4B15-9022-40D434BCD5E2}" type="datetimeFigureOut">
              <a:rPr lang="hu-HU" smtClean="0"/>
              <a:t>2026. 05. 15.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674B-9C31-445A-87FD-31AB428B80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7339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886-A038-4B15-9022-40D434BCD5E2}" type="datetimeFigureOut">
              <a:rPr lang="hu-HU" smtClean="0"/>
              <a:t>2026. 05. 15.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674B-9C31-445A-87FD-31AB428B80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8613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E886-A038-4B15-9022-40D434BCD5E2}" type="datetimeFigureOut">
              <a:rPr lang="hu-HU" smtClean="0"/>
              <a:t>2026. 05. 15.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F674B-9C31-445A-87FD-31AB428B80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0403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1E886-A038-4B15-9022-40D434BCD5E2}" type="datetimeFigureOut">
              <a:rPr lang="hu-HU" smtClean="0"/>
              <a:t>2026. 05. 15.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F674B-9C31-445A-87FD-31AB428B80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923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358788" y="0"/>
            <a:ext cx="7474424" cy="1803993"/>
          </a:xfrm>
        </p:spPr>
        <p:txBody>
          <a:bodyPr/>
          <a:lstStyle/>
          <a:p>
            <a:r>
              <a:rPr lang="hu-HU" dirty="0" smtClean="0">
                <a:latin typeface="Algerian" panose="04020705040A02060702" pitchFamily="82" charset="0"/>
              </a:rPr>
              <a:t>Erdélyi élménybeszámoló</a:t>
            </a:r>
            <a:endParaRPr lang="hu-HU" dirty="0">
              <a:latin typeface="Algerian" panose="04020705040A02060702" pitchFamily="82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104029" y="1724863"/>
            <a:ext cx="7983942" cy="5054007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hu-HU" dirty="0" smtClean="0">
                <a:latin typeface="Bahnschrift Light SemiCondensed" panose="020B0502040204020203" pitchFamily="34" charset="0"/>
              </a:rPr>
              <a:t>Készítette: Pataki Nikolett, Lévai Lili és Nagy Hanna</a:t>
            </a:r>
            <a:endParaRPr lang="hu-HU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13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23392" y="2734408"/>
            <a:ext cx="7042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>
                <a:latin typeface="Algerian" panose="04020705040A02060702" pitchFamily="82" charset="0"/>
              </a:rPr>
              <a:t>Köszönjük a figyelmet! </a:t>
            </a:r>
            <a:endParaRPr lang="hu-HU" sz="4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95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169376" y="473865"/>
            <a:ext cx="56365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Első nap: </a:t>
            </a:r>
          </a:p>
          <a:p>
            <a:endParaRPr lang="hu-HU" sz="1400" dirty="0"/>
          </a:p>
          <a:p>
            <a:r>
              <a:rPr lang="hu-HU" sz="1400" dirty="0" smtClean="0"/>
              <a:t>Először Nagykárolyba mentünk. Ahol megnéztük a Károlyi kastélyt. </a:t>
            </a:r>
          </a:p>
          <a:p>
            <a:r>
              <a:rPr lang="hu-HU" sz="1400" dirty="0"/>
              <a:t>A mai kastély elődjét 1482-ben Károlyi </a:t>
            </a:r>
            <a:r>
              <a:rPr lang="hu-HU" sz="1400" dirty="0" err="1"/>
              <a:t>Láncz</a:t>
            </a:r>
            <a:r>
              <a:rPr lang="hu-HU" sz="1400" dirty="0"/>
              <a:t> László kezdte el építeni, amikor Mátyás királytól engedélyt kaptak egy kőház építésére.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664" y="158261"/>
            <a:ext cx="4377160" cy="32722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Szövegdoboz 5"/>
          <p:cNvSpPr txBox="1"/>
          <p:nvPr/>
        </p:nvSpPr>
        <p:spPr>
          <a:xfrm>
            <a:off x="1169376" y="3956538"/>
            <a:ext cx="5697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Utána az Ady Endre szobrot néztük meg.</a:t>
            </a:r>
          </a:p>
          <a:p>
            <a:r>
              <a:rPr lang="hu-HU" sz="1400" dirty="0"/>
              <a:t>A háromnaposra bővített Ady-emlékezéssorozat méltó befejezése volt az a nagyszabású ünnepség, amelynek keretében leleplezték </a:t>
            </a:r>
            <a:r>
              <a:rPr lang="hu-HU" sz="1400" dirty="0" err="1"/>
              <a:t>Marchiş</a:t>
            </a:r>
            <a:r>
              <a:rPr lang="hu-HU" sz="1400" dirty="0"/>
              <a:t> </a:t>
            </a:r>
            <a:r>
              <a:rPr lang="hu-HU" sz="1400" dirty="0" err="1"/>
              <a:t>Otilia</a:t>
            </a:r>
            <a:r>
              <a:rPr lang="hu-HU" sz="1400" dirty="0"/>
              <a:t> és Ady Endre szobrát Nagykároly központjában.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664" y="3525715"/>
            <a:ext cx="4377160" cy="32061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7440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5992" y="501162"/>
            <a:ext cx="62777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Ez után Szatmárnémetiben megnéztük a Római Katolikus Székesegyházat.</a:t>
            </a:r>
          </a:p>
          <a:p>
            <a:r>
              <a:rPr lang="hu-HU" sz="1400" dirty="0"/>
              <a:t>A </a:t>
            </a:r>
            <a:r>
              <a:rPr lang="hu-HU" sz="1400" b="1" dirty="0"/>
              <a:t>szatmárnémeti római katolikus székesegyház</a:t>
            </a:r>
            <a:r>
              <a:rPr lang="hu-HU" sz="1400" dirty="0"/>
              <a:t> (más néven </a:t>
            </a:r>
            <a:r>
              <a:rPr lang="hu-HU" sz="1400" i="1" dirty="0"/>
              <a:t>Nagytemplom</a:t>
            </a:r>
            <a:r>
              <a:rPr lang="hu-HU" sz="1400" dirty="0"/>
              <a:t> vagy </a:t>
            </a:r>
            <a:r>
              <a:rPr lang="hu-HU" sz="1400" i="1" dirty="0"/>
              <a:t>Urunk Mennybemenetele székesegyház</a:t>
            </a:r>
            <a:r>
              <a:rPr lang="hu-HU" sz="1400" dirty="0"/>
              <a:t>) a </a:t>
            </a:r>
            <a:r>
              <a:rPr lang="hu-HU" sz="1400" dirty="0" smtClean="0"/>
              <a:t>Szatmári egyházmegye</a:t>
            </a:r>
            <a:r>
              <a:rPr lang="hu-HU" sz="1400" dirty="0"/>
              <a:t> püspöki székesegyháza, Szatmárnémeti legrégebbi és legnagyobb római katolikus </a:t>
            </a:r>
            <a:r>
              <a:rPr lang="hu-HU" sz="1400" dirty="0" smtClean="0"/>
              <a:t>műemléktemploma.</a:t>
            </a:r>
          </a:p>
          <a:p>
            <a:r>
              <a:rPr lang="hu-HU" sz="1400" dirty="0"/>
              <a:t>1830-1837 között építtette Hám János püspök (Hild József tervei nyomán), a helyén korábban álló (1786 és 1837 közt épült) barokk székesegyház egyes részeinek felhasználásával.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2480" y="-782515"/>
            <a:ext cx="3437793" cy="5143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Szövegdoboz 3"/>
          <p:cNvSpPr txBox="1"/>
          <p:nvPr/>
        </p:nvSpPr>
        <p:spPr>
          <a:xfrm>
            <a:off x="580292" y="4404946"/>
            <a:ext cx="60842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Körbe sétáltuk a Láncos templomot is.</a:t>
            </a:r>
          </a:p>
          <a:p>
            <a:r>
              <a:rPr lang="hu-HU" sz="1400" dirty="0"/>
              <a:t>A </a:t>
            </a:r>
            <a:r>
              <a:rPr lang="hu-HU" sz="1400" b="1" dirty="0"/>
              <a:t>láncos templom</a:t>
            </a:r>
            <a:r>
              <a:rPr lang="hu-HU" sz="1400" dirty="0"/>
              <a:t> Szatmárnémeti legrégebbi és legnagyobb református </a:t>
            </a:r>
            <a:r>
              <a:rPr lang="hu-HU" sz="1400" dirty="0" smtClean="0"/>
              <a:t>temploma.</a:t>
            </a:r>
            <a:r>
              <a:rPr lang="hu-HU" sz="1400" dirty="0"/>
              <a:t> 1788 és 1807 között épült</a:t>
            </a:r>
            <a:r>
              <a:rPr lang="hu-HU" sz="1400" dirty="0" smtClean="0"/>
              <a:t>, (klasszicizáló </a:t>
            </a:r>
            <a:r>
              <a:rPr lang="hu-HU" sz="1400" dirty="0"/>
              <a:t>késő barokk) stílusban. Nevét az 1862-ben készült, a templomot körülvevő alacsony lánckerítésről kapta, amit később az épület előtt húzódó térre is </a:t>
            </a:r>
            <a:r>
              <a:rPr lang="hu-HU" sz="1400" dirty="0" smtClean="0"/>
              <a:t>kiterjesztettek.</a:t>
            </a:r>
            <a:endParaRPr lang="hu-HU" sz="1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8760" y="2615712"/>
            <a:ext cx="3165231" cy="5143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5837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60485" y="342900"/>
            <a:ext cx="6172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A Láncos templom után elérkeztünk a Tűzoltótoronyhoz.</a:t>
            </a:r>
          </a:p>
          <a:p>
            <a:r>
              <a:rPr lang="hu-HU" sz="1400" dirty="0" smtClean="0"/>
              <a:t>A </a:t>
            </a:r>
            <a:r>
              <a:rPr lang="hu-HU" sz="1400" dirty="0"/>
              <a:t>régi Pannónia szálló (ma Dacia hotel) mögötti téren áll. A kerek torony 45 méter magas, és a város egyik szimbólumának számít</a:t>
            </a:r>
            <a:r>
              <a:rPr lang="hu-HU" sz="1400" dirty="0" smtClean="0"/>
              <a:t>. </a:t>
            </a:r>
            <a:r>
              <a:rPr lang="hu-HU" sz="1400" dirty="0"/>
              <a:t>A 19. században jelentős részben faépületekből épült városban a tűzfigyelést eleinte templomtornyokból, majd a városháza tornyából végezték.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8955" y="-707781"/>
            <a:ext cx="3516923" cy="5143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Szövegdoboz 3"/>
          <p:cNvSpPr txBox="1"/>
          <p:nvPr/>
        </p:nvSpPr>
        <p:spPr>
          <a:xfrm>
            <a:off x="360486" y="5732584"/>
            <a:ext cx="61721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A nap végén </a:t>
            </a:r>
            <a:r>
              <a:rPr lang="hu-HU" sz="1400" dirty="0" err="1" smtClean="0"/>
              <a:t>Aknasugatagba</a:t>
            </a:r>
            <a:r>
              <a:rPr lang="hu-HU" sz="1400" dirty="0" smtClean="0"/>
              <a:t> elsétáltunk egy tóhoz. </a:t>
            </a:r>
          </a:p>
          <a:p>
            <a:r>
              <a:rPr lang="hu-HU" sz="1400" b="1" dirty="0" smtClean="0"/>
              <a:t>Gábor-tó:</a:t>
            </a:r>
            <a:r>
              <a:rPr lang="hu-HU" sz="1400" dirty="0" smtClean="0"/>
              <a:t> Az ország legnagyobb kiterjedésű antropogén (emberi tevékenység által keletkezett) </a:t>
            </a:r>
            <a:r>
              <a:rPr lang="hu-HU" sz="1400" dirty="0" err="1" smtClean="0"/>
              <a:t>aknatava</a:t>
            </a:r>
            <a:r>
              <a:rPr lang="hu-HU" sz="1400" dirty="0" smtClean="0"/>
              <a:t>.</a:t>
            </a:r>
            <a:endParaRPr lang="hu-HU" sz="1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9504" y="2690414"/>
            <a:ext cx="3015823" cy="51435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Szövegdoboz 6"/>
          <p:cNvSpPr txBox="1"/>
          <p:nvPr/>
        </p:nvSpPr>
        <p:spPr>
          <a:xfrm>
            <a:off x="360485" y="1855351"/>
            <a:ext cx="5987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Ezután a szállás felé vettük az irányt, hogy lepakoljunk, majd kis pihenés után folytattuk utunkat.</a:t>
            </a:r>
            <a:endParaRPr lang="hu-HU" sz="14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3099" y="986984"/>
            <a:ext cx="3077310" cy="61018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0400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7457" y="509762"/>
            <a:ext cx="59245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Második napunkat a </a:t>
            </a:r>
            <a:r>
              <a:rPr lang="hu-HU" sz="1600" dirty="0" err="1" smtClean="0"/>
              <a:t>Barcánfalvi</a:t>
            </a:r>
            <a:r>
              <a:rPr lang="hu-HU" sz="1600" dirty="0" smtClean="0"/>
              <a:t> fatemplom és kolostornál kezdtük. </a:t>
            </a:r>
          </a:p>
          <a:p>
            <a:r>
              <a:rPr lang="hu-HU" sz="1600" b="1" dirty="0" err="1"/>
              <a:t>Barcánfalva</a:t>
            </a:r>
            <a:r>
              <a:rPr lang="hu-HU" sz="1600" dirty="0"/>
              <a:t> (Szurdok) az Iza völgyében a 14. század elején keletkezett.</a:t>
            </a:r>
          </a:p>
          <a:p>
            <a:r>
              <a:rPr lang="hu-HU" sz="1600" dirty="0"/>
              <a:t>Nevét 1326-ban említették először az oklevelekben </a:t>
            </a:r>
            <a:r>
              <a:rPr lang="hu-HU" sz="1600" b="1" dirty="0" err="1"/>
              <a:t>Zurduky</a:t>
            </a:r>
            <a:r>
              <a:rPr lang="hu-HU" sz="1600" dirty="0"/>
              <a:t> néven.</a:t>
            </a:r>
          </a:p>
          <a:p>
            <a:r>
              <a:rPr lang="hu-HU" sz="1600" dirty="0"/>
              <a:t>1390-ben </a:t>
            </a:r>
            <a:r>
              <a:rPr lang="hu-HU" sz="1600" i="1" dirty="0" err="1"/>
              <a:t>Barzanfalua</a:t>
            </a:r>
            <a:r>
              <a:rPr lang="hu-HU" sz="1600" dirty="0"/>
              <a:t>, 1442-ben </a:t>
            </a:r>
            <a:r>
              <a:rPr lang="hu-HU" sz="1600" i="1" dirty="0" err="1"/>
              <a:t>Barchanfalwa</a:t>
            </a:r>
            <a:r>
              <a:rPr lang="hu-HU" sz="1600" dirty="0"/>
              <a:t>, 1487-ben </a:t>
            </a:r>
            <a:r>
              <a:rPr lang="hu-HU" sz="1600" i="1" dirty="0" err="1"/>
              <a:t>Baarzan</a:t>
            </a:r>
            <a:r>
              <a:rPr lang="hu-HU" sz="1600" dirty="0"/>
              <a:t>, 1488-ban </a:t>
            </a:r>
            <a:r>
              <a:rPr lang="hu-HU" sz="1600" i="1" dirty="0" err="1"/>
              <a:t>Borschanfalwa</a:t>
            </a:r>
            <a:r>
              <a:rPr lang="hu-HU" sz="1600" dirty="0"/>
              <a:t> néven írták.</a:t>
            </a:r>
          </a:p>
          <a:p>
            <a:endParaRPr lang="hu-HU" sz="1600" dirty="0" smtClean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8320" y="861646"/>
            <a:ext cx="6690946" cy="5143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92" y="2101362"/>
            <a:ext cx="6283222" cy="46777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3281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69277" y="527538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Ezután megnéztük Románia egyik </a:t>
            </a:r>
            <a:r>
              <a:rPr lang="hu-HU" sz="1400" dirty="0"/>
              <a:t>legszebb és legnagyobb </a:t>
            </a:r>
            <a:r>
              <a:rPr lang="hu-HU" sz="1400" dirty="0" err="1"/>
              <a:t>zuhataga</a:t>
            </a:r>
            <a:r>
              <a:rPr lang="hu-HU" sz="1400" dirty="0"/>
              <a:t> a </a:t>
            </a:r>
            <a:r>
              <a:rPr lang="hu-HU" sz="1400" b="1" dirty="0"/>
              <a:t>90 méter magas</a:t>
            </a:r>
            <a:r>
              <a:rPr lang="hu-HU" sz="1400" dirty="0"/>
              <a:t> Lóhavasi vízesés. A </a:t>
            </a:r>
            <a:r>
              <a:rPr lang="hu-HU" sz="1400" dirty="0" smtClean="0"/>
              <a:t>Kárpátok</a:t>
            </a:r>
            <a:r>
              <a:rPr lang="hu-HU" sz="1400" dirty="0"/>
              <a:t> egy csodálatos arca mutatkozik meg itt, ahogy a hatalmas víz a fenyőerdő között zúg alá. Sokan nem csak a tökéletes látvány miatt jönnek ide, hiszen a vidék rengeteg lehetőséget nyújt túrázásra és kirándulásra.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9050" y="-919458"/>
            <a:ext cx="3143109" cy="51669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Szövegdoboz 3"/>
          <p:cNvSpPr txBox="1"/>
          <p:nvPr/>
        </p:nvSpPr>
        <p:spPr>
          <a:xfrm>
            <a:off x="369277" y="4325816"/>
            <a:ext cx="61809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A nap végét a </a:t>
            </a:r>
            <a:r>
              <a:rPr lang="hu-HU" sz="1400" dirty="0" err="1" smtClean="0"/>
              <a:t>Szaploncai</a:t>
            </a:r>
            <a:r>
              <a:rPr lang="hu-HU" sz="1400" dirty="0" smtClean="0"/>
              <a:t> Vidámtemető látogatásával zártuk.</a:t>
            </a:r>
          </a:p>
          <a:p>
            <a:r>
              <a:rPr lang="hu-HU" sz="1400" dirty="0" smtClean="0"/>
              <a:t>A</a:t>
            </a:r>
            <a:r>
              <a:rPr lang="hu-HU" sz="1400" dirty="0"/>
              <a:t> </a:t>
            </a:r>
            <a:r>
              <a:rPr lang="hu-HU" sz="1400" dirty="0" smtClean="0"/>
              <a:t>Romániai</a:t>
            </a:r>
            <a:r>
              <a:rPr lang="hu-HU" sz="1400" dirty="0"/>
              <a:t> </a:t>
            </a:r>
            <a:r>
              <a:rPr lang="hu-HU" sz="1400" dirty="0" smtClean="0"/>
              <a:t>Máramaros megyében található</a:t>
            </a:r>
            <a:r>
              <a:rPr lang="hu-HU" sz="1400" dirty="0"/>
              <a:t> </a:t>
            </a:r>
            <a:r>
              <a:rPr lang="hu-HU" sz="1400" dirty="0" err="1"/>
              <a:t>Szaplonca</a:t>
            </a:r>
            <a:r>
              <a:rPr lang="hu-HU" sz="1400" dirty="0"/>
              <a:t> község híres temetője. Nevezetességét az élénk színű, naiv festményekkel és faragásokkal, valamint vicces sírversekkel ellátott </a:t>
            </a:r>
            <a:r>
              <a:rPr lang="hu-HU" sz="1400" u="sng" dirty="0"/>
              <a:t>fejfái</a:t>
            </a:r>
            <a:r>
              <a:rPr lang="hu-HU" sz="1400" dirty="0"/>
              <a:t> adják, amelyek eredeti és költői módon írják le az ott eltemetett embereket, életük jelenetein kívül.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1554" y="2469970"/>
            <a:ext cx="3398099" cy="51669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8828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27538" y="624254"/>
            <a:ext cx="6462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A harmadik napon a Mára-vízesést látogattuk meg, amely a történelmi Máramaros régió egyik legkönnyebben hozzáférhető és legnépszerűbb turisztikai megállóhelye Romániában. Mesterségesen kialakított meder: A vízesés vizét egy betonozott, lépcsőzetes rámpán vezetik le a sziklafalról az út menti medencébe.</a:t>
            </a:r>
            <a:endParaRPr lang="hu-HU" sz="1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3842" y="786915"/>
            <a:ext cx="6646984" cy="53017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Szövegdoboz 3"/>
          <p:cNvSpPr txBox="1"/>
          <p:nvPr/>
        </p:nvSpPr>
        <p:spPr>
          <a:xfrm>
            <a:off x="527539" y="1837592"/>
            <a:ext cx="60315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Ezt követően a Bódi tavat sétáltuk körbe. </a:t>
            </a:r>
          </a:p>
          <a:p>
            <a:r>
              <a:rPr lang="hu-HU" sz="1400" dirty="0" smtClean="0"/>
              <a:t>A tó egy mesterséges gyűjtőtó, amelyet eredetileg a felsőbányai bányaüzemek vízigényének kielégítésére hozták létre. Az 1960-as években a növekvő ipari termelés miatt megemelték a gátat. A régi gát alapja azonban nem bírta a nyomást és átszakadt. Az ezt követő újjáépítés során nyerte el a tó a mai 4 hektáros kiterjedését és 7-8 méteres mélységét.</a:t>
            </a:r>
            <a:endParaRPr lang="hu-HU" sz="14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3222587"/>
            <a:ext cx="6119447" cy="35211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1356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13239" y="606669"/>
            <a:ext cx="58556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Délután megnéztük a Teleki Magyar házat is. </a:t>
            </a:r>
          </a:p>
          <a:p>
            <a:r>
              <a:rPr lang="hu-HU" sz="1400" dirty="0" smtClean="0"/>
              <a:t>A nagybányai Teleki Magyar Ház a Bányavidék egyetlen magyar civil művelődési intézménye.</a:t>
            </a:r>
          </a:p>
          <a:p>
            <a:r>
              <a:rPr lang="hu-HU" sz="1400" dirty="0" smtClean="0"/>
              <a:t>A Teleki Magyar Ház otthonául szolgáló műemlék-épületegyüttes.</a:t>
            </a:r>
          </a:p>
          <a:p>
            <a:r>
              <a:rPr lang="hu-HU" sz="1400" dirty="0" smtClean="0"/>
              <a:t>Az épületben egy bővülő helytörténeti gyűjtemény és régiségtár, valamint könyvtár és egy vendégház is működik. A Ház kiállításait, a műemlék épület patinás termeit, helytörténeti gyűjteményét évente több ezren látogatják, nagybányaiak, környéken élők és külföldiek egyaránt.</a:t>
            </a:r>
            <a:endParaRPr lang="hu-HU" sz="1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14" y="113567"/>
            <a:ext cx="5817577" cy="32626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Szövegdoboz 4"/>
          <p:cNvSpPr txBox="1"/>
          <p:nvPr/>
        </p:nvSpPr>
        <p:spPr>
          <a:xfrm>
            <a:off x="509954" y="3191608"/>
            <a:ext cx="553036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Ezt követően már csak a </a:t>
            </a:r>
            <a:r>
              <a:rPr lang="hu-HU" sz="1400" dirty="0" err="1" smtClean="0"/>
              <a:t>koltói</a:t>
            </a:r>
            <a:r>
              <a:rPr lang="hu-HU" sz="1400" dirty="0" smtClean="0"/>
              <a:t> Teleki-kastély maradt.</a:t>
            </a:r>
          </a:p>
          <a:p>
            <a:r>
              <a:rPr lang="hu-HU" sz="1400" dirty="0" smtClean="0"/>
              <a:t>A kastély feltehetően Mária Terézia uralkodásának idején épült, 1821-ben pedig már restaurálták a barokk épületet. A Telekiek 18. századi kastélya, leghíresebb ura gróf Teleki Sándor 48-as ezredes, emlékíró, aki 25 éves korában, 1846-ban vette át a </a:t>
            </a:r>
            <a:r>
              <a:rPr lang="hu-HU" sz="1400" dirty="0" err="1" smtClean="0"/>
              <a:t>koltói</a:t>
            </a:r>
            <a:r>
              <a:rPr lang="hu-HU" sz="1400" dirty="0" smtClean="0"/>
              <a:t> birtok vezetését.</a:t>
            </a:r>
          </a:p>
          <a:p>
            <a:endParaRPr lang="hu-HU" sz="1400" dirty="0" smtClean="0"/>
          </a:p>
          <a:p>
            <a:r>
              <a:rPr lang="hu-HU" sz="1400" dirty="0" smtClean="0"/>
              <a:t>A kertben elkerítve látható a híres somfa alatti kőasztal, melyen Petőfi számos versét írta 1847-ben. Petőfi somfájának nevezik, s ez alatt temették el kívánsága szerint Teleki Sándort is. </a:t>
            </a:r>
          </a:p>
          <a:p>
            <a:r>
              <a:rPr lang="hu-HU" sz="1400" dirty="0" smtClean="0"/>
              <a:t>1846-1847-ben – a "vad gróf" vendégeként – három alkalommal is megfordult a településen a kor híres költője, Petőfi Sándor. Ezek közül a "látogatások" közül a legemlékezetesebb az 1847. szeptember 9. – október 19. közötti időszak, amikor az ifjú író hitvesével, </a:t>
            </a:r>
            <a:r>
              <a:rPr lang="hu-HU" sz="1400" dirty="0" err="1" smtClean="0"/>
              <a:t>Szendrey</a:t>
            </a:r>
            <a:r>
              <a:rPr lang="hu-HU" sz="1400" dirty="0" smtClean="0"/>
              <a:t> Júliával, itt töltötte a mézesheteket, miközben 28 új verssel (pl. Szeptember végén) gazdagította a magyar lírát.</a:t>
            </a:r>
            <a:endParaRPr lang="hu-HU" sz="1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14" y="3499338"/>
            <a:ext cx="5817578" cy="32443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896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04446" y="536331"/>
            <a:ext cx="6392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Negyedik és egyben az utolsó napunk: </a:t>
            </a:r>
          </a:p>
          <a:p>
            <a:endParaRPr lang="hu-HU" dirty="0"/>
          </a:p>
          <a:p>
            <a:r>
              <a:rPr lang="hu-HU" dirty="0" smtClean="0"/>
              <a:t>A </a:t>
            </a:r>
            <a:r>
              <a:rPr lang="hu-HU" dirty="0" err="1" smtClean="0"/>
              <a:t>Kapnikbányán</a:t>
            </a:r>
            <a:r>
              <a:rPr lang="hu-HU" dirty="0" smtClean="0"/>
              <a:t> (</a:t>
            </a:r>
            <a:r>
              <a:rPr lang="hu-HU" dirty="0" err="1" smtClean="0"/>
              <a:t>Cavnic</a:t>
            </a:r>
            <a:r>
              <a:rPr lang="hu-HU" dirty="0" smtClean="0"/>
              <a:t>) található vízesés, amely hivatalosan a Lóláb-vízesés vagy a Forrás-völgyi vízesés. A Gutin-hegység lábánál fekvő máramarosi kisváros egyik rejtett természeti kincse.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6" y="2013660"/>
            <a:ext cx="6726116" cy="46899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86" y="175846"/>
            <a:ext cx="4703884" cy="65277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2222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880</Words>
  <Application>Microsoft Office PowerPoint</Application>
  <PresentationFormat>Szélesvásznú</PresentationFormat>
  <Paragraphs>42</Paragraphs>
  <Slides>10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6" baseType="lpstr">
      <vt:lpstr>Algerian</vt:lpstr>
      <vt:lpstr>Arial</vt:lpstr>
      <vt:lpstr>Bahnschrift Light SemiCondensed</vt:lpstr>
      <vt:lpstr>Calibri</vt:lpstr>
      <vt:lpstr>Calibri Light</vt:lpstr>
      <vt:lpstr>Office-téma</vt:lpstr>
      <vt:lpstr>Erdélyi élménybeszámoló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Erdélyi élménybeszámoló</dc:title>
  <dc:creator>Pataki Károly</dc:creator>
  <cp:lastModifiedBy>Pataki Károly</cp:lastModifiedBy>
  <cp:revision>14</cp:revision>
  <dcterms:created xsi:type="dcterms:W3CDTF">2026-05-15T15:22:51Z</dcterms:created>
  <dcterms:modified xsi:type="dcterms:W3CDTF">2026-05-15T17:19:32Z</dcterms:modified>
</cp:coreProperties>
</file>