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240920-4CE3-4385-686E-EFBDF2B70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F0CBEF8-2898-E56F-3A72-2B4741E58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A704B9-820E-7B09-7F50-C3D1EE88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77AE84-7B8B-993C-0694-60A01AD1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2380FC-E572-D74E-AD06-A143F568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38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5FF310-8BE7-B331-86DC-67507B7D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E072066-4AFC-AE6A-3579-306550EEE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D81B4D-6B4F-AE04-BDB4-63B8F5AC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E7FF26-A45A-0294-013C-E351BB9A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2D2C84-FAA6-E3DE-18A0-5217052F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20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FFD8481-6E7B-7637-033D-57C0F5D73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3E0FE8-0BF4-AC17-8FEF-E14C86BC0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7D0B57-BDE4-6FE0-2A6E-F0FC7435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6163FC-B168-DE02-2B9C-63136757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93BC20-BD95-E601-63A7-6E3550B2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0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7EA0EA-F9EB-FEFD-B463-2AF54F76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470B7B-51C6-4302-8264-F357A0A5D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C86576-694D-0013-D225-907FF7D4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604B5E-9F89-1FC5-ACF5-35906774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ACF4EA-3B20-BC55-D6B7-8DA83C2A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39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253D49-627E-D629-E99A-6C52435E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A292840-2463-9B6B-DB79-47106CBA3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BBE6C7-FC40-A4F1-55CA-860F38AA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EE46C2-5F49-5954-DB95-C1658B62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CCFDFC-F39A-633D-EABF-C38995F5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61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E1752D-CED3-A6F4-8D72-87E485A0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99EF3-9DA5-870F-FF7C-162141EB2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3F5220E-0220-00E2-CBB0-23D835517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4BB226-A46D-491E-C8D4-D1747222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7FEABA5-B0BD-0A44-9AF6-46F3BED0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AB93550-D631-447D-FF45-9E52873F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79F21A-D8BE-F8E5-BE49-369D5C42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A83EEFC-9655-1CBF-E68C-9E79C087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919271B-E162-0B8C-7744-56DCBA2F4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CFE91A7-2D49-0E52-AED2-76C0AEB69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462801F-FC4B-63A8-1FEF-DDEC36DC1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A18A649-A7A1-81EB-B43F-AB6C9C92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F86E5BE-46F0-8F23-AAD3-A23C8FBC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ED353B4-01E8-C31E-9BC8-EC8F0AE8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68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E62A16-C948-19EE-EBBB-92BA31A9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28C6A8D-73CE-C35E-F665-DF705E26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0F0B23E-C115-037A-F87C-D8F134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7CB614A-E07B-3C63-7403-3194475A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3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620D44-7D78-D594-001E-89FB0F4C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20005F-8E0A-CC77-2ACE-57EEB363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C826715-27DF-15EE-7DE7-51B27D8B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3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BC878F-9FF2-73FB-61EE-D02C06C3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C2F047-3BC2-829E-D2D1-0352AF54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5D3AEF-990F-052E-B169-E5419979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EA7BDA-2FA3-2285-EE86-3252D403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B84427D-319A-E5FE-97A3-11D76653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02E823-890A-83EA-E79B-CF45214A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51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56C0DD-1063-B468-ED8D-5CAC0BA0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E1DA5E6-351F-10DA-7893-FBBA7DCB0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B60E0C7-7A02-1AEC-1D97-EC413D912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FA36798-FC38-279A-1D87-A91E6FA6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03535BD-B066-45CE-D856-CC7E7837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6B3B40F-A6A1-2A61-6EE9-45E380D0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01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C0C6315-110E-290D-FF70-649407BE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60EBA94-4AA8-12D3-EE17-21FD26D14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868479-1990-F03D-F415-F7754E02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C68B-5129-6F49-9A03-E015A1EC7AA5}" type="datetimeFigureOut">
              <a:rPr lang="hu-HU"/>
              <a:t>2024. 02. 29.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00FC86-8FE2-28F8-2F8E-758A593EB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0BE841-C13C-177C-7147-6F987E9EB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AD9A-C14D-9F48-A919-1B338B005E4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3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client=tablet-android-samsung-ss&amp;sca_esv=dcdc2d0f0896c7ba&amp;hl=hu-HU&amp;cs=0&amp;sxsrf=ACQVn0_SpXHIWDA7e2aw6Sk8gnVRDw43Tg:1708760179191&amp;q=Bart%C3%B3k+B%C3%A9la+(iskolaigazgat%C3%B3)&amp;si=AKbGX_qWtsfHufXsq_1jeDkJp50FstNngDxsch3EVTUjn7imcPdGMjHe0o_Zv1M9b_98SxLpAe7JJv3wiq4XsMoZnA7N6f4UQDrL8poz1XNrUJ1Qb9UsoTw3tAz1-2NcQWqItLMSBSQSqAvIoM7GXBb_yQxnBoI1WBHY7kyQ25IhJwGRnr4rmyHSK5xu68eP1WP7MmoOJF8l6hM38T-r6i_D4FUNLyv1kZLaNVgxGqUEwIZsyZnIpKYc5EjzTEsm4idxq3y4afkmga2AwW4hXdzWRzeZC3bbFwmRLQ5xLOk5P27lRfNj48M%3D&amp;sa=X&amp;ved=2ahUKEwjmo_Lbu8OEAxWv_AIHHfRSD2cQmxMoAHoECE4QAg" TargetMode="External"/><Relationship Id="rId3" Type="http://schemas.openxmlformats.org/officeDocument/2006/relationships/hyperlink" Target="https://www.google.com/search?client=tablet-android-samsung-ss&amp;sca_esv=dcdc2d0f0896c7ba&amp;hl=hu-HU&amp;cs=0&amp;sxsrf=ACQVn0_SpXHIWDA7e2aw6Sk8gnVRDw43Tg:1708760179191&amp;q=New+York&amp;si=AKbGX_oBDfquzodaRrfbb9img4kPQ4fCBZjeqAiaW1svvC8uXsq42Bph5DLi2j8fjC7urXTffZhWwFeSxK1fXRJQjr6zJqVHoel0914smtkEe8OQKCAeYjS4JoTuJz7WDgyG9aBeTkCJV7idUGg8XgodBHV5gQjEPQh5UiofgKqvzVGpTUj_Cv6gFaZfgOwY5B00wkUP0rf-&amp;sa=X&amp;ved=2ahUKEwjmo_Lbu8OEAxWv_AIHHfRSD2cQmxMoAHoECGcQAg" TargetMode="External"/><Relationship Id="rId7" Type="http://schemas.openxmlformats.org/officeDocument/2006/relationships/hyperlink" Target="https://www.google.com/search?client=tablet-android-samsung-ss&amp;sca_esv=dcdc2d0f0896c7ba&amp;hl=hu-HU&amp;cs=0&amp;sxsrf=ACQVn0_SpXHIWDA7e2aw6Sk8gnVRDw43Tg:1708760179191&amp;q=Ifj.+Bart%C3%B3k+B%C3%A9la&amp;si=AKbGX_qWtsfHufXsq_1jeDkJp50FstNngDxsch3EVTUjn7imcB-UGviOThqUU9V5IifTfD0-H5Qht57X1KeKcyrBtallcu0CG8DQM-mqwl7W1zpQXWcbrkReubDlXLrEU_mQhG6-y7aZ3wn9CVg5iugmjEGbFoI2k3OdgsVTOtxDLaiKt-5CiljOsUeTIhoT8l_02MI-Cz5Ua_GphxuB-N0U48K9LR8bjoiNopKxqNdvHQD3vbjlN8y-71JmtxP_18oL-2b0q2apZ6OBNoFCdfjB5vPU66ZgBA%3D%3D&amp;sa=X&amp;ved=2ahUKEwjmo_Lbu8OEAxWv_AIHHfRSD2cQmxMoAXoECFkQAw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google.com/search?client=tablet-android-samsung-ss&amp;sca_esv=dcdc2d0f0896c7ba&amp;hl=hu-HU&amp;cs=0&amp;sxsrf=ACQVn0_SpXHIWDA7e2aw6Sk8gnVRDw43Tg:1708760179191&amp;q=Nagyszentmikl%C3%B3s&amp;si=AKbGX_oBDfquzodaRrfbb9img4kPQ4fCBZjeqAiaW1svvC8uXkhUerIc3TNO2BojOeNw_ZVqdnV4S2Stek8XDR-lcrX5U0xLSp3xKacK2T5UDnfAcanJlq-CSI9YI_VhlL115ELSfL2aYQ3Kf5egV83jfGqM6ttaVz3cl6LLR6aCzdNkLTakYp8PFzF_Ved8HbTl1a6f_D2g6vq8LirY-YVuufWqDHU7JA%3D%3D&amp;sa=X&amp;ved=2ahUKEwjmo_Lbu8OEAxWv_AIHHfRSD2cQmxMoAHoECGgQ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client=tablet-android-samsung-ss&amp;sca_esv=dcdc2d0f0896c7ba&amp;hl=hu-HU&amp;cs=0&amp;sxsrf=ACQVn0_SpXHIWDA7e2aw6Sk8gnVRDw43Tg:1708760179191&amp;q=Bart%C3%B3k+P%C3%A9ter&amp;si=AKbGX_qWtsfHufXsq_1jeDkJp50FstNngDxsch3EVTUjn7imcJAGcmGsgWd8smA5m-62NbpJAlCJcrWr935YkxPqSRebr33yt_aVq6pI76W4wyZmniI1ZPy0wbgui25WQnWrwDOZ6wWLd5EmIfDSEGUnbX696c8qkoVoMnc67Ebj-FT2huetxx5dCYu-pBll52Yt2qLZZYx44FOfd9RnbOt_g6Bqd3ytmaI45afh5d5eqnYaYWJTR4bumcc0k5OufBPExjI3r3CXyLdMPQR4SJ2sBmadukQqPA%3D%3D&amp;sa=X&amp;ved=2ahUKEwjmo_Lbu8OEAxWv_AIHHfRSD2cQmxMoAHoECFkQA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www.google.com/search?client=tablet-android-samsung-ss&amp;sca_esv=dcdc2d0f0896c7ba&amp;hl=hu-HU&amp;cs=0&amp;sxsrf=ACQVn0_SpXHIWDA7e2aw6Sk8gnVRDw43Tg:1708760179191&amp;q=Ziegler+M%C3%A1rta&amp;si=AKbGX_qWtsfHufXsq_1jeDkJp50FstNngDxsch3EVTUjn7imcPuYpZSlEBefPuUiuMglDg1U3gThmMDSWGVT7eEFiaRn_eMsBrfPe0UwyMZROEF0vOsa-Won16AXKXfrpIEA___kbckxK3E3-tVUrvzQ9_a-eG0ydsj9_XIDpboNAHGmag3avm2ETNX8sjUaC3XAxMivUPVifTlXAV0aflBRjYp_hEOiaOYS7GPzHhUYOdz_D3zSnQ_oIqxM5KfLkbqYpf7rUxmxdvsVB8SYe55Ya9nKFs-86Q%3D%3D&amp;sa=X&amp;ved=2ahUKEwjmo_Lbu8OEAxWv_AIHHfRSD2cQmxMoAXoECGEQAw" TargetMode="External"/><Relationship Id="rId10" Type="http://schemas.openxmlformats.org/officeDocument/2006/relationships/hyperlink" Target="https://www.google.com/search?client=tablet-android-samsung-ss&amp;sca_esv=dcdc2d0f0896c7ba&amp;hl=hu-HU&amp;cs=0&amp;sxsrf=ACQVn0_SpXHIWDA7e2aw6Sk8gnVRDw43Tg:1708760179191&amp;q=Bart%C3%B3k+Erzs%C3%A9bet&amp;si=AKbGX_qWtsfHufXsq_1jeDkJp50FstNngDxsch3EVTUjn7imcNte1rFt7erx_zCLctQf-VOfq9abzfQK8_kfHmis54hAqCgbVklHVnOwEycCdQPOkyKEiX0KO268XG5zAMJA_BJ1FvYXf-_0cfau0Guw4ZbKyZ5wdBtljBCin6t7Dld3g6amZVn8knJ4USJm0YJgRFw2KmpYuL-EslcoZhuI19WUpMVWgw%3D%3D&amp;sa=X&amp;ved=2ahUKEwjmo_Lbu8OEAxWv_AIHHfRSD2cQmxMoAHoECD4QAg" TargetMode="External"/><Relationship Id="rId4" Type="http://schemas.openxmlformats.org/officeDocument/2006/relationships/hyperlink" Target="https://www.google.com/search?client=tablet-android-samsung-ss&amp;sca_esv=dcdc2d0f0896c7ba&amp;hl=hu-HU&amp;cs=0&amp;sxsrf=ACQVn0_SpXHIWDA7e2aw6Sk8gnVRDw43Tg:1708760179191&amp;q=P%C3%A1sztory+Edith&amp;si=AKbGX_qWtsfHufXsq_1jeDkJp50FstNngDxsch3EVTUjn7imcFN2o4uPACnt7u_nNf79KTl3-17eyuaSVDMCjzFdyYl6R5r84Qy9M0Ol5j0A77u0pBJ0vQt-KvZzSb_Th_U2huTdmsvw_PMupShJ8xxzW_U-aYXEdVjkfm1Jsgqen6ARcgR__Dpn4g6RRnOVapQJxCCJWg-KeO7nDYaBJIN7bof8VWM7Ynl9QFb_30OhgGDsCf-yt6KF11oGXznaLZBolLDQ4EUkoGowxjvT3gmVe9kjAoF9tg%3D%3D&amp;sa=X&amp;ved=2ahUKEwjmo_Lbu8OEAxWv_AIHHfRSD2cQmxMoAHoECGEQAg" TargetMode="External"/><Relationship Id="rId9" Type="http://schemas.openxmlformats.org/officeDocument/2006/relationships/hyperlink" Target="https://www.google.com/search?client=tablet-android-samsung-ss&amp;sca_esv=dcdc2d0f0896c7ba&amp;hl=hu-HU&amp;cs=0&amp;sxsrf=ACQVn0_SpXHIWDA7e2aw6Sk8gnVRDw43Tg:1708760179191&amp;q=Voit+Paula&amp;si=AKbGX_qWtsfHufXsq_1jeDkJp50FstNngDxsch3EVTUjn7imcFuC2RMyy_yfrN6ojhtHuaHilYpcqV2STPBh9WXPn7tmuOEGxqVQXlemdj8X0i1KyChpaMLmd0QYIxK1NHcp_CxHbYvJZP-dsvtuf-68wGNlNgQ0fGxvlNNeRR-DVywU7DR3TDmXjzI-N6d_b5VSqM3pVceS-yrU2qZehyuZzkvCap8deCjxklxvMAGhbMh514HM0pxmvbkJ4rUYO5G9Awtgc7Z-&amp;sa=X&amp;ved=2ahUKEwjmo_Lbu8OEAxWv_AIHHfRSD2cQmxMoAXoECE4QA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2506EE-5842-FE13-3671-941D9522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84972"/>
          </a:xfrm>
        </p:spPr>
        <p:txBody>
          <a:bodyPr/>
          <a:lstStyle/>
          <a:p>
            <a:r>
              <a:rPr lang="hu-HU"/>
              <a:t>Nagycsanád.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559AC1F-E319-6D6B-623B-C105CB277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76733"/>
            <a:ext cx="6245369" cy="5981266"/>
          </a:xfrm>
        </p:spPr>
        <p:txBody>
          <a:bodyPr>
            <a:normAutofit fontScale="62500" lnSpcReduction="20000"/>
          </a:bodyPr>
          <a:lstStyle/>
          <a:p>
            <a:r>
              <a:rPr lang="hu-HU" b="1"/>
              <a:t>.
Fekvése: Nagyszentmiklóstól 8 km-re északra a Maros bal partján, a határ mellett fekszik. 2000-ben nyitották meg a Nagycsanád-Kiszombor közúti határátkelőhelyet.</a:t>
            </a:r>
          </a:p>
          <a:p>
            <a:r>
              <a:rPr lang="hu-HU" b="1"/>
              <a:t>Építtette. 1028-ban Szent István serege Csanád vezetésével legyőzte Ajtony seregét, a várat pedig Csanád kapta meg. Ettől kezdve Marosvárt Csanádnak nevezték, és az ekkor alapított azonos nevű vármegye székhelye lett. 1030-tól püspökség székhelye, első püspöke Gellért püspök lett, aki Szent György tiszteletére székesegyházat építtetett ide (Szent Gellért szobra a római katolikus templom előtt áll). Később a püspökség mellett káptalan és káptalani iskola is működött itt.
1044-ben Aba Sámuel itt végeztette ki az ellene lázadó főurakat. 1083-ban itt avatták szentté Szent Gellértet. 1241-ben a tatárok elpusztították a települést. 1514-ben Dózsa György serege foglalta el. 1526 végén Csáky László itt támadta meg Nenanda János szerbjeit (csanádi támadás), amely kirobbantotta a délvidéki felkelést. 1551-ben és 1598-ban a török uralom alá került, majd szandzsák székhely lett. 1723-ban helyreállították a 16. században megszűnt székeskáptalant. 1745-től német telepesek érkeztek az észak-rajna-vesztfáliai Sauerlandból Nagycsanádra. A 18. században a püspökséget Szegedre, majd Temesvárra költöztették.
A trianoni békeszerződésig Torontál vármegye Nagyszentmiklósi járásához tartozott. Az I. Világháború végén egy ideig szerb megszállás alatt állt a falu. 1920-ban Romániához csatolták. 1945-ben a szovjet csapatok bevonulásukkor a helyi németek egy részét megölték, később pedig egy részüket a Szovjetunióba hurcolták munkatáborba. Erre a helyi katolikus temetőben az 1990-es években elhelyezett emlékmű táblája utal. A második világháború után a németek száma folyamatosan,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C39AD74-701B-0227-0CB4-472B82B3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491" y="984974"/>
            <a:ext cx="4577775" cy="216477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0C7FE33-8263-606E-9108-0F8F92661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019" y="3312102"/>
            <a:ext cx="4538559" cy="26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8845A9-66ED-6F99-56A6-5F0B5674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-1125681"/>
            <a:ext cx="2619375" cy="2673493"/>
          </a:xfrm>
        </p:spPr>
        <p:txBody>
          <a:bodyPr/>
          <a:lstStyle/>
          <a:p>
            <a:r>
              <a:rPr lang="hu-HU" b="1"/>
              <a:t>Orsova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D84052-A39F-A8B7-54D8-208C0C392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6960"/>
            <a:ext cx="7316932" cy="6451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/>
              <a:t>Neve az Örs törzsnév szláv –ova képzős származékából való. 1349-ben Vrsua és Orsuua, 1351-ben Orsva, 1396-ban Orswe, 1428-ban Orsova, 1440-ben Orsaua, 1481-ben Orseva, 1689-ben Hersova alakbamodern stílusú római katolikus templom 1972 és 74 között, Hans Fackelmann tervei szerint épült. Gabriel Popa Keresztút-festményén feltűnik Vlagyimir Iljics Lenin, John Lennon, Nadia Comăneci tornász, Florin Piersic és Széles Anna színész is.[10] A magyar korona itt töltött éveire egy 2004-ben állított tábla emlékeztet.</a:t>
            </a:r>
          </a:p>
          <a:p>
            <a:pPr marL="0" indent="0">
              <a:buNone/>
            </a:pPr>
            <a:r>
              <a:rPr lang="hu-HU"/>
              <a:t>
Ada Kaleh elárasztása előtt a Șimian-szigetre költöztették az ottani házak egy részét a mecsettel és az erőd egyes részeivel együtt. Mivel azonban a közösség nem volt hajlandó áttelepülni, az épületek állaga azóta erősen leromlott. A szigetet felújítással igyekeznek vonzó turisztikai célponttá </a:t>
            </a:r>
            <a:r>
              <a:rPr lang="hu-HU" b="1" i="1"/>
              <a:t>varázsolnin</a:t>
            </a:r>
            <a:r>
              <a:rPr lang="hu-HU"/>
              <a:t> írták.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3E1B94B-55D4-4C82-4D61-97E41CA5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165" y="0"/>
            <a:ext cx="4849090" cy="363681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D6F816E-ADB5-C579-4230-CEDC810B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29" y="3842471"/>
            <a:ext cx="3052330" cy="26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51F26E-4F86-E921-F2BE-B1F09904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0"/>
            <a:ext cx="10324667" cy="681037"/>
          </a:xfrm>
        </p:spPr>
        <p:txBody>
          <a:bodyPr>
            <a:normAutofit fontScale="90000"/>
          </a:bodyPr>
          <a:lstStyle/>
          <a:p>
            <a:r>
              <a:rPr lang="hu-HU" b="1"/>
              <a:t>Szent Anna Ordodox kolostor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32A6D2-FA1A-37A4-13AB-FA7517FF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828" y="735589"/>
            <a:ext cx="8827510" cy="6122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/>
              <a:t>A Szent Anna ortodox kolostor egy hegytetőn, vegyes tölgyes-bükkös erdőben épült 1923 és 1927 között. Az 1960-as évekig, amíg el nem készült a hozzá vezető út, kis remetekolostor maradt. 1989 óta jelentősen bővítették. Múzeumában régi egyházi könyveket és egy ikongyűjteményt állítottak ki.</a:t>
            </a:r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r>
              <a:rPr lang="hu-HU"/>
              <a:t>Magyarláposhoz tartozó kenézi jogú román falu volt. A 16. századig a Bánffy család birtoka. Később jelentős román kisnemesi rétege alakult ki. 1703 körül 5 nemesi, 7 jobbágy család lakta, 6 háza pusztán állt. 1750-ben lakói sót fuvaroztak és szarvasmarhát tenyésztettek. Ekkor 30 nemes, 16 jobbágy, 3 zsellér, 3 kóbor és 2 cigány családfőt számoltak össze. 1876-ig Belső-Szolnok, azután Szolnok-Doboka vármegyéhez tartozott. Az 1880-as években népességét beköltözések gyarapították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9B92FF-E634-F6E9-ACD3-9C84FB98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682" y="593147"/>
            <a:ext cx="3184381" cy="35069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D1344F5-B382-8820-1174-1FD20F50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90" y="4500995"/>
            <a:ext cx="3260147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68DE38-EE72-D55D-35B2-61950CC2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540" y="-1168977"/>
            <a:ext cx="4405312" cy="2994602"/>
          </a:xfrm>
        </p:spPr>
        <p:txBody>
          <a:bodyPr/>
          <a:lstStyle/>
          <a:p>
            <a:r>
              <a:rPr lang="hu-HU"/>
              <a:t>Kiskazán- szoros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1E70A2-0541-6852-A6AF-5DBD80942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7333"/>
            <a:ext cx="8312728" cy="6260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/>
              <a:t>A folyó a Nagy-Kazán-szorosnál a legkeskenyebb, mindössze 150 méter. Itt a sziklafal 300 méter magasan tornyosul a zúgó víz fölé. A Kis-Kazán valamivel szélesebb és 3km hosszan terül el, a Kis-Csukár (Románia) és Mali Strbac (Szerbia) sziklafalai között. A Nagy –és Kis-Kazán szoros között találjuk a dunatölgyesi öblöt.</a:t>
            </a:r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r>
              <a:rPr lang="hu-HU"/>
              <a:t>A Kazán-szoros egy több szakaszból álló, 134 kilométer hosszú szoros, vagy szurdokvölgy része. (Galambóci szurdok, Gospodin Vir szurdoka, Nagy- és Kis Kazán-szoros, Sip-szurdok), mely az ókortól, azaz a nagy népmozgások és a folyami hajózás megindulásától kezdve természetes határként működött a Kárpát-medence és a Balkán-félsziget területei között.
A régi időkben az Al-Duna e kritikus szakaszát rendkívüli vízjárási viszonyok jellemezték, mivel a mederben számtalan szikla és zátony akadályozta a haladást. A folyó különböző vízállásainál eltérő, kanyargós utakon hajózhattak csak a bátor kereskedők, minduntalan kockára téve életüket és értékeiket. Innen ered a „Kazán” elnevezés is, mivel úgy gondolták, hogy a víz mélyén lévő hatalmas, forró üstök miatt fortyog állandóan a víz.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D9DDA57-BA72-A030-BF49-4CC48BB2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852" y="79915"/>
            <a:ext cx="3274594" cy="284126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C4848DB-A8B3-376E-F18C-D1D5F827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852" y="4184237"/>
            <a:ext cx="3387870" cy="2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01DC2B-ED86-5482-0EBA-935B7AEF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609" y="-790141"/>
            <a:ext cx="3799176" cy="2132300"/>
          </a:xfrm>
        </p:spPr>
        <p:txBody>
          <a:bodyPr/>
          <a:lstStyle/>
          <a:p>
            <a:r>
              <a:rPr lang="hu-HU" b="1"/>
              <a:t>Bigéri vízesés 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DA4DD8B-1826-A858-CEC1-21F6EABE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3" y="736022"/>
            <a:ext cx="7615236" cy="64142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/>
              <a:t>Erdély a természeti csodák és titkok földje. Itt a víz szalad, a kő marad, és bámulatos formákat hagy maga után. Ismerjétek meg a Bigar (vagy Bigéri)-vízesést, amelynek még Amerikából is csodájára járnak.A Bigar- vagy Bigéri-vízesést (cascadul Bigar, Bigar Cascade Falls), Krassó-Szörény megyében, az Almás-hegység és az Aninai-hegység határolta medencében, a Ménes-völgyben fedezhetjük fel. A Bigéri Természetvédelmi Területen lévő vízesés nyolc méter magas zuhataggal kápráztatja el a látogatókat. Szinte mesebeli látvány, ahogy a Minis patak vize a zöld mohával borított, kupolaszerű, lépcsőzetes mésztufán át zuhan a mélybe.
Ezt a csodálatos zuhatagot egy föld alól előtörő patak táplálja, ahol a víz egy 8 méter magas, harang alakú mészkőtufán csorog le. A Bigar-vízesés különlegessége abban is rejlik, hogy nem egyetlen széles sugárban ömlik le a víz, hanem 45 apró párhuzamos szálra szétválva alkot egy meseszép vízfüggönyt.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0771267-8BFE-2643-4E74-4F290241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785" y="116897"/>
            <a:ext cx="3701760" cy="382623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A4ADD06-3BB0-F2DA-599B-2EC67157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369" y="3943133"/>
            <a:ext cx="3799176" cy="29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5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827FFF-164F-FE99-EFB7-74CA40DF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443" y="-293543"/>
            <a:ext cx="10515600" cy="1325563"/>
          </a:xfrm>
        </p:spPr>
        <p:txBody>
          <a:bodyPr/>
          <a:lstStyle/>
          <a:p>
            <a:r>
              <a:rPr lang="hu-HU" b="1"/>
              <a:t>Galambóc vára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642C1A-2410-38DB-C09F-B3CEBCF56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92" y="1032020"/>
            <a:ext cx="7463703" cy="5772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/>
              <a:t>Galambóc vára helyén egykor Columbaria római erőd állott. A várat a rácok (későbbi szerbek) építették, 1334-ben Károly Róbert hódította meg hadjárata során. 1387-ben Lázár szerb fejedelem ostromolta. A török először 1391-ben foglalta el, de ekkor még Perényi Péter visszafoglalta. A szerb várat 1427-ben szerződéssel szerezte meg Zsigmond király, de annak szerb kapitánya a töröknek adta át 12 000 aranyért. 1428-ban Zsigmond ostrom alá vette, de a szultán serege felszabadította, és a király is alig menekült meg. 1458-ban Mátyás serege ostromolta, de a belharcok miatt kénytelen volt az ostromot félbeszakítani. 1481-ben Kinizsi Pál foglalta el, de nemsokára megint török kézre került. 1688-ban Nándorfehérvár eleste után török őrsége feladta. Festői romjai a Duna partján állnak Galambóc mellett.
A Magyarország első katonai felmérése során készült térkép a környékről. A bal szélen, a sziget alatt Galambóc, tőle jobbra, a Vaskapu-szoros bejáratánál a vár.
Kapcsolódó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21F95DF-C427-4E31-63DB-07509E683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26" y="0"/>
            <a:ext cx="3983182" cy="343116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734EAB2-B1BA-AF65-46E4-728F692C2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780" y="3852177"/>
            <a:ext cx="4067075" cy="30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7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D978FC-307E-294C-4CB1-623EE4DF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71" y="-1385455"/>
            <a:ext cx="4286251" cy="3312103"/>
          </a:xfrm>
        </p:spPr>
        <p:txBody>
          <a:bodyPr/>
          <a:lstStyle/>
          <a:p>
            <a:r>
              <a:rPr lang="hu-HU"/>
              <a:t>Nándor Fehérvár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C68DD1A-9CE2-D8CC-3873-740603E0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92" y="819006"/>
            <a:ext cx="8243021" cy="5848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/>
              <a:t>A középkori Magyar Királyság kulcsának és déli kapujának számító Nándorfehérvár eleste 1521. augusztus 29-én következett be. A várat az anatóliai hadak (az utolsó periódusban európai erőkkel kiegészülve) vették be Piri Mehmed nagyvezír, majd I. Szulejmán vezetésével. A vár csekély számú védője a szerb és magyar lakossággal együtt 66 napig tartott ki, amit a későbbiekben nem tudott megismételni egyetlen magyar végvár sem. Végül azonban Nándorfehérvár és két másik vár elfoglalásával a törökök hosszú rést ütöttek a déli magyar védvonalon, megnyílt az út előttük az ország belsejébe. Nándorfehérvárt a törökök átnevezték Dar Al-Jihad-ra, aminek a jelentése „a dzsihád háza”.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E3EB10E-CF7E-1FCE-BC63-7FBAE5D8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806" y="412933"/>
            <a:ext cx="3633210" cy="445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955376-9247-2480-E61C-39CD4B25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33" y="-295131"/>
            <a:ext cx="10515600" cy="1325563"/>
          </a:xfrm>
        </p:spPr>
        <p:txBody>
          <a:bodyPr/>
          <a:lstStyle/>
          <a:p>
            <a:r>
              <a:rPr lang="hu-HU"/>
              <a:t>Zimony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7B1EB4-114D-98CC-06BF-7050D284B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2" y="732413"/>
            <a:ext cx="8188902" cy="5032375"/>
          </a:xfrm>
        </p:spPr>
        <p:txBody>
          <a:bodyPr>
            <a:normAutofit fontScale="70000" lnSpcReduction="20000"/>
          </a:bodyPr>
          <a:lstStyle/>
          <a:p>
            <a:r>
              <a:rPr lang="hu-HU"/>
              <a:t>1073-ban Zemlen néven említik először. A római korban itt Taurunum nevű katonai település állott. A város felett állnak az egykori vár romjai. Középkori neve Zemlén. 1096-ban az átvonuló keresztesek foglalták el a várat, de Kálmán király leverte őket. 1152-ben rövid időre Mánuel bizánci serege foglalta el. 1164-ben III. István serege ostromolta, melynek során a várat védő IV. István 1165. április 11-én meghalt, ezért hívei átadták a várat III. Istvánnak. 1165-ben Mánuel bizánci serege foglalta el, de 1166-ban Dienes ispán visszafoglalta. 1167. június 18-án Mánuel bizánci császár serege a vár alatt verte meg Dienes ispán magyar seregét, de olyan nagy veszteségeket szenvedett, hogy kénytelen volt kivonulni az országból. 1180-ban III. Béla serege foglalta vissza.
1521. július 12-én elfoglalta a török. 1566. június 26-án ide járult János Zsigmond a szultán elé kézcsókra.
1842. szeptember 6-án ide menekült Obrenovics Mihály a zendülők elől. Várának udvarán állt az ezredévi emlékmű, hármas toronyszerű építményen kiterjesztett szárnyú hatalmas turulmadárral. A turulmadarat 1918-ban a bevonuló szerbek döntötték le.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36FC1A9-4862-F4B0-F93F-3713D8C1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084" y="173182"/>
            <a:ext cx="3261591" cy="357728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3E678DC-3E9F-AF23-4EE5-F8D8B638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533" y="3988231"/>
            <a:ext cx="3398693" cy="26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D571A3-9E59-0F5E-4A7B-16EA2AD7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41" y="-360866"/>
            <a:ext cx="4513551" cy="1409269"/>
          </a:xfrm>
        </p:spPr>
        <p:txBody>
          <a:bodyPr/>
          <a:lstStyle/>
          <a:p>
            <a:r>
              <a:rPr lang="hu-HU"/>
              <a:t>Nagy Szent Miklós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B2DD90-75DC-FFAD-AB84-810FEFA7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80985"/>
            <a:ext cx="5722035" cy="50307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b="1"/>
              <a:t>Temes megyei város. A határ közelsége miatt a megye legdinamikusabban fejlődő kisvárosa, a mérsékelten kontinentális éghajlatú, jellegzetesen alföldi településHajdan ikertelepülés volt: Szerbnagyszentmiklósnak nevezték, hozzá ragasztott részét pedig Németnagyszentmiklósnak. Valamikor ugyanis főleg szerbek lakták; most a lakosság többsége román, de szerbeken és németeken kívül élnek itt magyarok és bolgárok is.
A település a legrégibb idők óta a csanádi püspök birtoka volt. Marczali Dózsa Miklós püspök 1421. augusztus 12-én nyerte adományként Zsigmond királytól. Lakosai a 16. század közepétől szerbek voltak. A török hódoltság alatt már nem akarták földesuruknak elismerni a püspököt, megtagadták neki az engedelmességet. A helységet a 17. század második felében Bethlen Gábor erdélyi fejedelem lippai vitézeinek adományozta. Ezek egyike, Orbánszentgyörgyi Nagy Lőrincz, a részét 1625-ben eladta Lippai Vágó Istvánnak. A község felére Szelényi János honti alispán kapott adományt, ő pedig a részét 1658. szeptember 11-én unokaöccsének, Gerhard Györgynek adományozta.
A török kiűzése után a helység neve belekerült a csanádi püspöki birtoklajstromba, de 1718 óta a temesi bánsághoz tartozott. 1724-ben kincstári tiszttartósági székhely lett. 1724-ben Oexel Mátyás sörház építésére kapott engedélyt. 1752-ben 40 német család költözött ide, magvát alkotva a későbbi Németnagyszentmiklósnak.
1779-ben Torontál vármegyébe kebelezték be. 1781-ben a kincstári jószágok elárverezése alkalmával a Nákó testvérek, Kristóf és Cirill vásárolták meg. Ettől kezdve a gróf Nákó család volt a földesura. 1787. június 11-én országos, 1837. július 6-án hetivásárok tartására nyert szabadalmat.
A 19. század végén több mint 10 ezer lakosával Torontál vármegyének – Nagykikinda, Nagybecskerek és Zsombolya után – negyedik legnagyobb mezővárosa volt.
A trianoni békeszerződésig Torontál vármegye Perjámosi járásához tartozott, majd Romániához került.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1225DD5-0808-0D7A-7796-63502633E546}"/>
              </a:ext>
            </a:extLst>
          </p:cNvPr>
          <p:cNvSpPr txBox="1"/>
          <p:nvPr/>
        </p:nvSpPr>
        <p:spPr>
          <a:xfrm>
            <a:off x="6096000" y="213923"/>
            <a:ext cx="5821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Bartók Béla posztumusz Kossuth-díjas magyar zeneszerző, zongoraművész, népzenekutató, a közép-európai népzene nagy gyűjtője, a Zeneakadémia tanára; a 20. század egyik legjelentősebb zeneszerzője</a:t>
            </a:r>
            <a:endParaRPr lang="hu-HU" b="1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7A770E3-F580-04D4-9CAE-0BDE1296610E}"/>
              </a:ext>
            </a:extLst>
          </p:cNvPr>
          <p:cNvSpPr txBox="1"/>
          <p:nvPr/>
        </p:nvSpPr>
        <p:spPr>
          <a:xfrm>
            <a:off x="8592794" y="2229716"/>
            <a:ext cx="36909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b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Született: </a:t>
            </a:r>
            <a:r>
              <a:rPr lang="hu-HU" b="1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1881. március 25.,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2"/>
              </a:rPr>
              <a:t>Nagyszentmiklós, Románia</a:t>
            </a:r>
            <a:endParaRPr lang="hu-HU" b="1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hu-HU" b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Meghalt: </a:t>
            </a:r>
            <a:r>
              <a:rPr lang="hu-HU" b="1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1945. szeptember 26.,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3"/>
              </a:rPr>
              <a:t>New York, New York, Egyesült Államok</a:t>
            </a:r>
            <a:endParaRPr lang="hu-HU" b="1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hu-HU" b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Házastárs: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4"/>
              </a:rPr>
              <a:t>Pásztory Edith</a:t>
            </a:r>
            <a:r>
              <a:rPr lang="hu-HU" b="1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 (házas. 1923.–1945.),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5"/>
              </a:rPr>
              <a:t>Ziegler Márta</a:t>
            </a:r>
            <a:r>
              <a:rPr lang="hu-HU" b="1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 (házas. 1909.–1923.)</a:t>
            </a:r>
            <a:endParaRPr lang="hu-HU" b="1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hu-HU" b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Gyermekek: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6"/>
              </a:rPr>
              <a:t>Bartók Péter</a:t>
            </a:r>
            <a:r>
              <a:rPr lang="hu-HU" b="1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7"/>
              </a:rPr>
              <a:t>Bartók Béla</a:t>
            </a:r>
            <a:endParaRPr lang="hu-HU" b="1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hu-HU" b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Szülők: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8"/>
              </a:rPr>
              <a:t>Bartók Béla</a:t>
            </a:r>
            <a:r>
              <a:rPr lang="hu-HU" b="1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9"/>
              </a:rPr>
              <a:t>Voit Paula</a:t>
            </a:r>
            <a:endParaRPr lang="hu-HU" b="1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hu-HU" b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Testvérek: </a:t>
            </a:r>
            <a:r>
              <a:rPr lang="hu-HU" b="1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10"/>
              </a:rPr>
              <a:t>Bartók Erzsébet</a:t>
            </a:r>
            <a:endParaRPr lang="hu-HU" b="1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br>
              <a:rPr lang="hu-HU" b="1">
                <a:solidFill>
                  <a:srgbClr val="5E5E5E"/>
                </a:solidFill>
                <a:effectLst/>
                <a:latin typeface="Roboto" panose="02000000000000000000" pitchFamily="2" charset="0"/>
              </a:rPr>
            </a:br>
            <a:endParaRPr lang="hu-HU" b="1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CB903B87-B47B-16F8-F3D4-B739EB4FD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1617" y="2229716"/>
            <a:ext cx="2579862" cy="350520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580C8F81-9A4C-7C5D-FE11-4B2CBA0B1C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8427" y="5147830"/>
            <a:ext cx="3571875" cy="15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BA28DA-25EE-2D9F-F771-7CF16AC7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325" y="-208540"/>
            <a:ext cx="1586345" cy="890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b="1"/>
              <a:t>Arad.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49343F-3B5C-57CC-731E-5A6F32D6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73" y="540537"/>
            <a:ext cx="7420407" cy="666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/>
              <a:t>A város multikulturális örökségét annak köszönheti, hogy a középkorban a Magyar Királyság és a Temesvár vilajet, majd az újkorban az Erdélyi Fejedelemség, az Osztrák-Magyar Monarchia, 1920 óta pedig Románia része. Jelentős számú magyar lakossággal bír, ugyanakkor fellelhetők itt németek, zsidók, szerbek, bolgárok és romák, akik az évszázadok során letelepedésül ezt a helyet választották. A 19. század második felében és a 20. század elején a város gyors fejlődésen ment keresztül. Ebben az időszakban épültek Arad legértékesebb épületei, melyek ma jelentősen meghatározzák Arad látképét. Ilyen például a neoklasszikus Ioan Slavici Színház, az eklektikus Közigazgatási Palota és a neogótikus Vörös templom.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A0A118-374A-58FB-FC28-DB2D549E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242" y="0"/>
            <a:ext cx="3986682" cy="313932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DBF3AEC-CF5B-F390-ABA1-B4896FC205FC}"/>
              </a:ext>
            </a:extLst>
          </p:cNvPr>
          <p:cNvSpPr txBox="1"/>
          <p:nvPr/>
        </p:nvSpPr>
        <p:spPr>
          <a:xfrm>
            <a:off x="7683625" y="3265390"/>
            <a:ext cx="44204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/>
              <a:t>Az aradi vértanúk az a tizenhárom magyar honvédtiszt (12 tábornok és 1 ezredes), akiket az 1848–49-es forradalom és szabadságharc leverése után, az abban játszott szerepük miatt Aradon kivégeztek. Bár ezen honvédtisztek száma tizenhat,[1] a nemzeti emlékezet mégis elsősorban az 1849. október 6-án kivégzett tizenhárom honvédtisztet nevezi így, gyakran használva a tizenhárom aradi vértanú, illetve az aradi tizenhármak elnevezést is.</a:t>
            </a:r>
          </a:p>
        </p:txBody>
      </p:sp>
    </p:spTree>
    <p:extLst>
      <p:ext uri="{BB962C8B-B14F-4D97-AF65-F5344CB8AC3E}">
        <p14:creationId xmlns:p14="http://schemas.microsoft.com/office/powerpoint/2010/main" val="356873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AA63C0-EEAE-558F-B4E3-FC81BB99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789" y="0"/>
            <a:ext cx="1632239" cy="671079"/>
          </a:xfrm>
        </p:spPr>
        <p:txBody>
          <a:bodyPr>
            <a:normAutofit fontScale="90000"/>
          </a:bodyPr>
          <a:lstStyle/>
          <a:p>
            <a:r>
              <a:rPr lang="hu-HU" b="1"/>
              <a:t>Vésztő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61817B-205C-6622-D6C3-95985221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7749886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/>
              <a:t>Fekvése
Vésztő a vármegye északi részén található, közigazgatási területének határa északon a megyehatárral is azonos Sebes-Körös.</a:t>
            </a:r>
          </a:p>
          <a:p>
            <a:pPr marL="0" indent="0">
              <a:buNone/>
            </a:pPr>
            <a:r>
              <a:rPr lang="hu-HU"/>
              <a:t>A török uralom alatt a település teljesen elnéptelenedett, s a Rákóczi-szabadságharc leverését követően, 1713-ban történt meg az újratelepítése a Bihar (ma Hajdú-Bihar) vármegyében lévő Bakonszegről. A betelepült lakosság megszervezte saját ellátását, vízimalmok létesültek a Sebes-Körösön, munkába álltak a helyi kézművesek, iparosok. A lakosság többsége református volt, templomukat 1782-83-ban építették fel, s 1825-ben bővítették. Vésztő 1871-ben nagyközségi státuszt kapott; a vasúti közlekedés 1881-ben indult meg.</a:t>
            </a:r>
          </a:p>
          <a:p>
            <a:pPr marL="0" indent="0">
              <a:buNone/>
            </a:pPr>
            <a:r>
              <a:rPr lang="hu-HU"/>
              <a:t>1982-ben fejeződtek be a mágor-pusztai ásatások. Az átadás után a történelmi emlékhely egyre látogatottabbá és ismertebbé válik, ma igen jelentős idegenforgalmi központ, itt található a népi írók szoborparkja, valamint ez az évenként megrendezésre kerülő Sárréti Piknik színhelye.
A település 2001. július 1-jén városi rangot kapott.[4]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686BAF3-9357-3BBB-7EB7-05139C2C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886" y="671079"/>
            <a:ext cx="4193165" cy="331480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3B9B852-115E-F69A-C5D6-9D663BD8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886" y="4082592"/>
            <a:ext cx="4193165" cy="26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0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E5103F-C1B2-FA48-D66E-E435B9ED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040" y="-259773"/>
            <a:ext cx="2413721" cy="1006619"/>
          </a:xfrm>
        </p:spPr>
        <p:txBody>
          <a:bodyPr/>
          <a:lstStyle/>
          <a:p>
            <a:r>
              <a:rPr lang="hu-HU" b="1"/>
              <a:t>Temesvár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AF223F-490B-29AE-6B1E-177AF552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9544"/>
            <a:ext cx="8615795" cy="633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/>
              <a:t>A város földrajzi fekvésének köszönhetően a történelem során stratégiai fontosságú hely volt. Éghajlata kontinentális, de a mediterrán hatás is érzékelhető.</a:t>
            </a:r>
          </a:p>
          <a:p>
            <a:pPr marL="0" indent="0">
              <a:buNone/>
            </a:pPr>
            <a:r>
              <a:rPr lang="hu-HU"/>
              <a:t>Temesvár többnemzetiségű város. A románok mellett magyarok, németek, szerbek, szlovákok, ukránok, illetve az utóbbi években kis mértékben olaszok is lakják. Lakosságának lélekszáma az 1990-es évek óta folyamatosan csökken. Kulturális és különösen az építészeti gazdagsága miatt „Kis Bécsnek” is nevezik.
Temesvár a 18. századra komoly gazdasági központ lett, és a 21. században is a gazdaság viszonylagos fejlettségének köszönhetően életszínvonala a negyedik helyet foglalja el a romániai városok között.Temesvár neve a Temes folyó nevéből ered,[3] a középkorban ugyanis a folyó egyes ágai a mai város területén folytak át.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D693CF9-7DA4-5D57-A3BE-31105091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795" y="0"/>
            <a:ext cx="3458585" cy="357728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A5EAE1-BAAE-7D0F-A4E0-491001F93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5" y="3577287"/>
            <a:ext cx="3332647" cy="31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947646-5972-DF0F-6FA3-894CCE4B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284" y="397596"/>
            <a:ext cx="2846676" cy="89477"/>
          </a:xfrm>
        </p:spPr>
        <p:txBody>
          <a:bodyPr>
            <a:normAutofit fontScale="90000"/>
          </a:bodyPr>
          <a:lstStyle/>
          <a:p>
            <a:r>
              <a:rPr lang="hu-HU" b="1"/>
              <a:t>Déva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198361EF-234F-58A0-5AD5-99061475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9728"/>
            <a:ext cx="7901420" cy="5810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/>
              <a:t>Déva vára hajdani erődítmény az Alsó-Maros mentén, a Déva város fölé emelkedő hegyen, egy 250 méter magas sziklán.Déva vára kicsiny, jelentéktelen erősség volt az Erdély szívébe vezető úton, a Maros bal partján. Hadi értéke igazán csak a 17. században volt, mikor Lippa átengedése után egyedül ez a vár állhatott ellen egy esetleges további török inváziónak a Maros völgyében – a helyzet azonban gyorsan változott, és szerepe egyre csökkent, bár teljesen csak a 18-19. század fordulóján veszítette el jelentőségét. Ma romos állapotban van. A romániai műemlékek jegyzékében a HD-II-a-A-03216 sorszámon szerepel.
A vár számos birtokosa közül a legjelentősebbek Hunyadi János, Szapolyai János, Bocskai István és Bethlen Gábor.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8AF7AA1-F05D-E9B1-03E2-CB966CD0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109" y="139862"/>
            <a:ext cx="3901440" cy="250850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DDF571E-5FF4-78EF-BA9F-E3B11225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326" y="3002180"/>
            <a:ext cx="3901440" cy="34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5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250FF8-B17B-15A7-12F0-FE74AF6A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852" y="-151533"/>
            <a:ext cx="3387870" cy="1093210"/>
          </a:xfrm>
        </p:spPr>
        <p:txBody>
          <a:bodyPr>
            <a:normAutofit/>
          </a:bodyPr>
          <a:lstStyle/>
          <a:p>
            <a:r>
              <a:rPr lang="hu-HU" b="1"/>
              <a:t>Vajdahunyad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9B1F03-4360-E777-64DD-3C79F239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06" y="779318"/>
            <a:ext cx="7371051" cy="56998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i="1"/>
              <a:t>1514–1518-ban 184 házból állt, tehát tekintélyes méretű település volt. Ekkoriban többször is az uradalom birtokosa nevezte ki ortodox papját esperessé.[7] Vajdahunyadról származik az első híradás arról, hogy románok a mindennapokban találkoztak a reformáció tanításaival. A sziléziai Georg Stolz, Brandenburgi György várnagya ugyanis 1526-ban Kaspar Schwenkfeld tanait hirdette a vajdahunyadi románok körében. Az erdélyi püspök vizsgálatot is rendelt el ellene, mivel úgymond „egyszer egy szombaton a román pap házába ment, és ott a hívő keresztények kigúnyolására húst evett a románokkal együtt, és a román szektát dicsérte a keresztény hithez képest”.[8]
1528-ban 124 ház tűzvészben leégett. 1534-ben Czibak Imre ostromolta. 1536-ban Szapolyai János enyingi Török Bálintnak adományozta. 1557-ben Török János a várudvaron fejeztette le hűtlen feleségét, Kendi Annát. 1601-ben Vitéz Mihály eredménytelenül ostromolta. 1618-ban került az iktári Bethlen család tulajdonába. Bethlen Gábor átalakíttatta és külső védművekkel erősíttette meg a várat, majd az uradalommal együtt unokaöccsének, Bethlen Istvánnak adományozta. Annak 1632-es halála után rövid ideig felesége, Széchy Mária lakta. 1648-ban Zólyomi Dávidné Bethlen Katalin szerezte meg.
Bethlen Gábor 1619-ben megerősítette a szűcsök céhének alapszabályát, 1627-ben létrejött a szabók, 1635-ben a bőrösök és csizmadiák, 1676-ban a takácsok céhe.[9] 1634-ben alapították román nyelvű református egyházát. 1687-ben és 1699-ben két prédikátoruk is volt.[10] 1659–1660-ban, Karánsebes eleste után román és szerb menekültek telepedtek le a városban. 1671-ben Thököly Imréé lett az uradalom, aki többször időzött is itt. 1685-ben Apafi elkobozta Thökölytől. A település ekkor 184 házból állt és három malma őrölt.
1710-ben kapták vissza a ferencesek a Rákosdra vezető út mellett állt rendházukat, amely 1725-ben szerzett ismét kolostori rangot. 1720-ban három pap lakta.[11] 1721-ben 36 taksás nemes, 28 polgár és 8 zsellér mellett sok vármegyei nemes család is házat birtokolt a városban. A lakosság nagyobbik része ekkor román nyelvű volt. 1731-ben évi négy országos vásárt tartottak benne: nagyböjt negyedik vasárnapján, áldozócsütörtökön, Péter-Pálkor és Szent Mártonkor.[12]
A tőle északra, a Cserna mellett fekvő Csernabányán 1667-ben már működött egy vasmű, amely 1699-ben 490 mázsa nyersvasat és 66 mázsa ekevasat állított elő. 1714-től Georg Steinhilbert bérelte, aki ugyanazon évben egy második, 1727-ben egy harmadik vasművet is építtetett. 1743-tól közvetlenül a kincstár kezelte.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35F7FF3-5D60-3187-917C-7F9CA432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68" y="79014"/>
            <a:ext cx="3387870" cy="35069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28A80DF-8528-1CE7-DE63-48FBE7527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057" y="3629241"/>
            <a:ext cx="3035015" cy="30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1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C41746-C529-8DBB-B5EA-A071D166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676" y="-454600"/>
            <a:ext cx="3972359" cy="1495858"/>
          </a:xfrm>
        </p:spPr>
        <p:txBody>
          <a:bodyPr/>
          <a:lstStyle/>
          <a:p>
            <a:r>
              <a:rPr lang="hu-HU" b="1"/>
              <a:t>Herkulesfürdő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F90832-6855-F031-D665-BA700E39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3" y="580880"/>
            <a:ext cx="6890039" cy="59459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/>
              <a:t>Fekvése
Orsovától 17 km-re északra, a Cserna partján fekszik.
Nevének eredete
Neve arra utal hogy a rómaiak hite szerint a hévizek Herkulestől függtek.Az európai hírű fürdőhely Lombardiával egy szélességi fokon fekszik, azonban a két vidék mégis lényegesen különbözik egymástól, mivel Herkulesfürdőn egyaránt érvényesül a közép-európai, a duna-feketetengeri és a mediterrán éghajlat.</a:t>
            </a:r>
          </a:p>
          <a:p>
            <a:pPr marL="0" indent="0">
              <a:buNone/>
            </a:pPr>
            <a:r>
              <a:rPr lang="hu-HU" b="1"/>
              <a:t>
A 160 méter magasságban fekvő Herkulesfürdő évi középhőmérséklete plusz 14 Celsius-fok, mivel a környező magas hegyek felfogják az erős szeleket. A tél itt enyhe, a nyár nem forró és az ég többnyire derűs.
A kedvező éghajlati viszonyok következtében gazdag és sokféle növényzet alakult ki a környéken, a sokféle növény közül azonban legjelentősebb a fürdőhely parkjának közepén álló több száz éves mamutfenyő.
A növényzeten kívül változatos a környék állatvilága is; a környéken sokféle lepkefaj található. A hely egyike Európa leggazdagabb lepkegyűjtő területeinek. A környék barlangjaiban számos különleges bogárfaj él, de a környéken előfordul kétféle vipera: a homoki vipera és a keresztes vipera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E6C6C68-8276-F265-B81A-07118DDA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199" y="461097"/>
            <a:ext cx="4695050" cy="296790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011958E-2804-48CE-F618-EF97F426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099" y="3553835"/>
            <a:ext cx="4149150" cy="31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3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445E8C-A5FB-26A7-51B4-0DB97D5A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807" y="-1093210"/>
            <a:ext cx="2337956" cy="2718955"/>
          </a:xfrm>
        </p:spPr>
        <p:txBody>
          <a:bodyPr/>
          <a:lstStyle/>
          <a:p>
            <a:r>
              <a:rPr lang="hu-HU" b="1"/>
              <a:t>Alduna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ABA41C-25EE-CA0C-5C96-F05BE483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16" y="472642"/>
            <a:ext cx="7582766" cy="63853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/>
              <a:t>A Vaskapu-szoros alatti szakaszon két vízerőmű működik: a Vaskapu I. 1964 és 1972, a Vaskapu II. 1977 és 1984 között épült a román–szerb határon, egy-egy határállomással. A korábbi a paksi atomerőmű 2000 MW-os, megemelt összteljesítményét is meghaladó villamos energiát, míg a II-es a paksi egy reaktorblokkjának több mint felét állítja elő. Szerbia 2009 óta tervezi egy harmadik, kisebb erőmű megépítésétA Vaskapu a Kárpát-medence területén a miocén és pliocén korban létezett Pannon-tenger megszűnésével párhuzamosan jött létre. A Pannon-tenger medencéje fokozatosan feltöltődött, és vize kiutat keresett az ugyancsak emelkedőben lévő környező hegységek hágóin keresztül.[3]
A Fekete-tenger irányába történő kifolyás megindulása után a távozó hatalmas víztömeg mély medret vájt magának a továbbra is emelkedőben lévő hegyláncon keresztül.[4] A Pannon-tenger, illetve addigra már édesvizű Pannon-tó utolsó maradványai a pleisztocénban, mintegy 600 000 évvel ezelőtt tűntek el a Kárpát-medencéből, és a „kifolyó” szurdokvölgyét az Ős-Duna mélyítette tovább. Az emelkedőben lévő hegyláncon áttörő folyóvölgyet földtani szakkifejezéssel antecedens völgynek nevezik. Az áttörési szakasz ebben az esetben felsőszakasz-jellegű,[5] tehát bevágódó, fölötte a folyóvölgy feltöltődő, azaz alsószakasz-jellegű lesz, a szoros után közvetlenül pedig középszakasz-jellegű kanyargós, az üledékek szempontjából egyensúlyban lévő rész következik.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208E7D4-28D5-3B43-4EEC-ED78FD554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446" y="0"/>
            <a:ext cx="3097789" cy="27189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CEF4B26-FFCA-23D5-7104-ADAEABCB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82" y="3665321"/>
            <a:ext cx="4293827" cy="31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7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16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Nagycsanád. </vt:lpstr>
      <vt:lpstr>Nagy Szent Miklós </vt:lpstr>
      <vt:lpstr>Arad.</vt:lpstr>
      <vt:lpstr>Vésztő</vt:lpstr>
      <vt:lpstr>Temesvár </vt:lpstr>
      <vt:lpstr>Déva</vt:lpstr>
      <vt:lpstr>Vajdahunyad </vt:lpstr>
      <vt:lpstr>Herkulesfürdő</vt:lpstr>
      <vt:lpstr>Alduna</vt:lpstr>
      <vt:lpstr>Orsova</vt:lpstr>
      <vt:lpstr>Szent Anna Ordodox kolostor</vt:lpstr>
      <vt:lpstr>Kiskazán- szoros</vt:lpstr>
      <vt:lpstr>Bigéri vízesés </vt:lpstr>
      <vt:lpstr>Galambóc vára</vt:lpstr>
      <vt:lpstr>Nándor Fehérvár</vt:lpstr>
      <vt:lpstr>Zimony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Nagycsanád. </dc:title>
  <dc:creator>ezsiaseliza@gmail.com</dc:creator>
  <cp:lastModifiedBy>ezsiaseliza@gmail.com</cp:lastModifiedBy>
  <cp:revision>2</cp:revision>
  <dcterms:created xsi:type="dcterms:W3CDTF">2024-02-24T07:14:13Z</dcterms:created>
  <dcterms:modified xsi:type="dcterms:W3CDTF">2024-02-29T08:21:40Z</dcterms:modified>
</cp:coreProperties>
</file>